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>
    <p:extLst>
      <p:ext uri="{19B8F6BF-5375-455C-9EA6-DF929625EA0E}">
        <p15:presenceInfo xmlns:p15="http://schemas.microsoft.com/office/powerpoint/2012/main" userId="Administrat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5476" autoAdjust="0"/>
  </p:normalViewPr>
  <p:slideViewPr>
    <p:cSldViewPr snapToGrid="0">
      <p:cViewPr varScale="1">
        <p:scale>
          <a:sx n="110" d="100"/>
          <a:sy n="110" d="100"/>
        </p:scale>
        <p:origin x="5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719BE8-6F21-4BB9-950E-306EFAE5B2C5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84659D-C88D-4112-ADFA-3EE56A153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961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39F00-2C50-4E2B-A005-61D8794ECA58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C8090-274F-4496-8100-8175D4BC6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768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39F00-2C50-4E2B-A005-61D8794ECA58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C8090-274F-4496-8100-8175D4BC6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313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39F00-2C50-4E2B-A005-61D8794ECA58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C8090-274F-4496-8100-8175D4BC6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309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39F00-2C50-4E2B-A005-61D8794ECA58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C8090-274F-4496-8100-8175D4BC6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305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39F00-2C50-4E2B-A005-61D8794ECA58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C8090-274F-4496-8100-8175D4BC6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825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39F00-2C50-4E2B-A005-61D8794ECA58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C8090-274F-4496-8100-8175D4BC6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573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39F00-2C50-4E2B-A005-61D8794ECA58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C8090-274F-4496-8100-8175D4BC6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79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39F00-2C50-4E2B-A005-61D8794ECA58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C8090-274F-4496-8100-8175D4BC6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824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39F00-2C50-4E2B-A005-61D8794ECA58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C8090-274F-4496-8100-8175D4BC6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563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39F00-2C50-4E2B-A005-61D8794ECA58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C8090-274F-4496-8100-8175D4BC6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308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39F00-2C50-4E2B-A005-61D8794ECA58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C8090-274F-4496-8100-8175D4BC6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861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39F00-2C50-4E2B-A005-61D8794ECA58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C8090-274F-4496-8100-8175D4BC6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23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CEPH</a:t>
            </a:r>
            <a:endParaRPr lang="en-US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Bevezetés</a:t>
            </a:r>
            <a:r>
              <a:rPr lang="en-US" dirty="0" smtClean="0"/>
              <a:t>: </a:t>
            </a:r>
            <a:r>
              <a:rPr lang="en-US" dirty="0" err="1" smtClean="0"/>
              <a:t>számítógépes</a:t>
            </a:r>
            <a:r>
              <a:rPr lang="en-US" dirty="0" smtClean="0"/>
              <a:t> </a:t>
            </a:r>
            <a:r>
              <a:rPr lang="en-US" dirty="0" err="1" smtClean="0"/>
              <a:t>adattárolás</a:t>
            </a:r>
            <a:r>
              <a:rPr lang="en-US" dirty="0" smtClean="0"/>
              <a:t> </a:t>
            </a:r>
            <a:r>
              <a:rPr lang="en-US" dirty="0" err="1" smtClean="0"/>
              <a:t>módjai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60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2502131" y="501135"/>
            <a:ext cx="71877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CEPH</a:t>
            </a:r>
            <a:endParaRPr lang="en-US" sz="2800" dirty="0"/>
          </a:p>
        </p:txBody>
      </p:sp>
      <p:sp>
        <p:nvSpPr>
          <p:cNvPr id="7" name="Szövegdoboz 6"/>
          <p:cNvSpPr txBox="1"/>
          <p:nvPr/>
        </p:nvSpPr>
        <p:spPr>
          <a:xfrm>
            <a:off x="7052161" y="1431035"/>
            <a:ext cx="41231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Mindenki</a:t>
            </a:r>
            <a:r>
              <a:rPr lang="en-US" dirty="0" smtClean="0"/>
              <a:t> </a:t>
            </a:r>
            <a:r>
              <a:rPr lang="en-US" dirty="0" err="1" smtClean="0"/>
              <a:t>mindenkivel</a:t>
            </a:r>
            <a:r>
              <a:rPr lang="en-US" dirty="0" smtClean="0"/>
              <a:t> </a:t>
            </a:r>
            <a:r>
              <a:rPr lang="en-US" dirty="0" err="1" smtClean="0"/>
              <a:t>kommunikál</a:t>
            </a:r>
            <a:endParaRPr lang="en-US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Nincs</a:t>
            </a:r>
            <a:r>
              <a:rPr lang="en-US" dirty="0" smtClean="0"/>
              <a:t> </a:t>
            </a:r>
            <a:r>
              <a:rPr lang="en-US" dirty="0" err="1" smtClean="0"/>
              <a:t>központi</a:t>
            </a:r>
            <a:r>
              <a:rPr lang="en-US" dirty="0" smtClean="0"/>
              <a:t> node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A monitor </a:t>
            </a:r>
            <a:r>
              <a:rPr lang="en-US" dirty="0" err="1" smtClean="0"/>
              <a:t>csak</a:t>
            </a:r>
            <a:r>
              <a:rPr lang="en-US" dirty="0" smtClean="0"/>
              <a:t> a </a:t>
            </a:r>
            <a:r>
              <a:rPr lang="en-US" dirty="0" err="1" smtClean="0"/>
              <a:t>clusterről</a:t>
            </a:r>
            <a:r>
              <a:rPr lang="en-US" dirty="0" smtClean="0"/>
              <a:t> </a:t>
            </a:r>
            <a:r>
              <a:rPr lang="en-US" dirty="0" err="1" smtClean="0"/>
              <a:t>szolgáltat</a:t>
            </a:r>
            <a:r>
              <a:rPr lang="en-US" dirty="0" smtClean="0"/>
              <a:t> </a:t>
            </a:r>
            <a:r>
              <a:rPr lang="en-US" dirty="0" err="1" smtClean="0"/>
              <a:t>információt</a:t>
            </a:r>
            <a:endParaRPr lang="en-US" dirty="0" smtClean="0"/>
          </a:p>
        </p:txBody>
      </p:sp>
      <p:sp>
        <p:nvSpPr>
          <p:cNvPr id="6" name="Szövegdoboz 5"/>
          <p:cNvSpPr txBox="1"/>
          <p:nvPr/>
        </p:nvSpPr>
        <p:spPr>
          <a:xfrm>
            <a:off x="965593" y="923902"/>
            <a:ext cx="2953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Adattárolás</a:t>
            </a:r>
            <a:r>
              <a:rPr lang="en-US" dirty="0" smtClean="0"/>
              <a:t> – RADOS object:</a:t>
            </a:r>
          </a:p>
        </p:txBody>
      </p:sp>
      <p:sp>
        <p:nvSpPr>
          <p:cNvPr id="2" name="Téglalap 1"/>
          <p:cNvSpPr/>
          <p:nvPr/>
        </p:nvSpPr>
        <p:spPr>
          <a:xfrm>
            <a:off x="935379" y="1982639"/>
            <a:ext cx="914399" cy="4073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OSD.0</a:t>
            </a:r>
          </a:p>
        </p:txBody>
      </p:sp>
      <p:sp>
        <p:nvSpPr>
          <p:cNvPr id="8" name="Téglalap 7"/>
          <p:cNvSpPr/>
          <p:nvPr/>
        </p:nvSpPr>
        <p:spPr>
          <a:xfrm>
            <a:off x="2173975" y="1971996"/>
            <a:ext cx="914399" cy="4073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OSD.1</a:t>
            </a:r>
          </a:p>
        </p:txBody>
      </p:sp>
      <p:sp>
        <p:nvSpPr>
          <p:cNvPr id="9" name="Téglalap 8"/>
          <p:cNvSpPr/>
          <p:nvPr/>
        </p:nvSpPr>
        <p:spPr>
          <a:xfrm>
            <a:off x="935379" y="2763530"/>
            <a:ext cx="914399" cy="4073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OSD.2</a:t>
            </a:r>
          </a:p>
        </p:txBody>
      </p:sp>
      <p:sp>
        <p:nvSpPr>
          <p:cNvPr id="10" name="Téglalap 9"/>
          <p:cNvSpPr/>
          <p:nvPr/>
        </p:nvSpPr>
        <p:spPr>
          <a:xfrm>
            <a:off x="2173974" y="2763529"/>
            <a:ext cx="914399" cy="4073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OSD.3</a:t>
            </a:r>
          </a:p>
        </p:txBody>
      </p:sp>
      <p:sp>
        <p:nvSpPr>
          <p:cNvPr id="11" name="Téglalap 10"/>
          <p:cNvSpPr/>
          <p:nvPr/>
        </p:nvSpPr>
        <p:spPr>
          <a:xfrm>
            <a:off x="863336" y="3464570"/>
            <a:ext cx="914399" cy="40732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MON</a:t>
            </a:r>
          </a:p>
        </p:txBody>
      </p:sp>
      <p:sp>
        <p:nvSpPr>
          <p:cNvPr id="12" name="Téglalap 11"/>
          <p:cNvSpPr/>
          <p:nvPr/>
        </p:nvSpPr>
        <p:spPr>
          <a:xfrm>
            <a:off x="2173973" y="3464569"/>
            <a:ext cx="914399" cy="40732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MGR</a:t>
            </a:r>
          </a:p>
        </p:txBody>
      </p:sp>
      <p:sp>
        <p:nvSpPr>
          <p:cNvPr id="13" name="Téglalap 12"/>
          <p:cNvSpPr/>
          <p:nvPr/>
        </p:nvSpPr>
        <p:spPr>
          <a:xfrm>
            <a:off x="4256314" y="2067152"/>
            <a:ext cx="914399" cy="4073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OSD.4</a:t>
            </a:r>
          </a:p>
        </p:txBody>
      </p:sp>
      <p:sp>
        <p:nvSpPr>
          <p:cNvPr id="14" name="Téglalap 13"/>
          <p:cNvSpPr/>
          <p:nvPr/>
        </p:nvSpPr>
        <p:spPr>
          <a:xfrm>
            <a:off x="5551713" y="2001199"/>
            <a:ext cx="914399" cy="4073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OSD.5</a:t>
            </a:r>
          </a:p>
        </p:txBody>
      </p:sp>
      <p:sp>
        <p:nvSpPr>
          <p:cNvPr id="18" name="Téglalap 17"/>
          <p:cNvSpPr/>
          <p:nvPr/>
        </p:nvSpPr>
        <p:spPr>
          <a:xfrm>
            <a:off x="4198125" y="2797035"/>
            <a:ext cx="914399" cy="40732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MGR</a:t>
            </a:r>
          </a:p>
        </p:txBody>
      </p:sp>
      <p:sp>
        <p:nvSpPr>
          <p:cNvPr id="19" name="Téglalap 18"/>
          <p:cNvSpPr/>
          <p:nvPr/>
        </p:nvSpPr>
        <p:spPr>
          <a:xfrm>
            <a:off x="1709582" y="4801888"/>
            <a:ext cx="914399" cy="40732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MON</a:t>
            </a:r>
          </a:p>
        </p:txBody>
      </p:sp>
      <p:sp>
        <p:nvSpPr>
          <p:cNvPr id="20" name="Téglalap 19"/>
          <p:cNvSpPr/>
          <p:nvPr/>
        </p:nvSpPr>
        <p:spPr>
          <a:xfrm>
            <a:off x="2778033" y="4779365"/>
            <a:ext cx="914399" cy="40732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MGR</a:t>
            </a:r>
          </a:p>
        </p:txBody>
      </p:sp>
      <p:sp>
        <p:nvSpPr>
          <p:cNvPr id="21" name="Téglalap 20"/>
          <p:cNvSpPr/>
          <p:nvPr/>
        </p:nvSpPr>
        <p:spPr>
          <a:xfrm>
            <a:off x="522514" y="1447122"/>
            <a:ext cx="6148647" cy="41873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zövegdoboz 4"/>
          <p:cNvSpPr txBox="1"/>
          <p:nvPr/>
        </p:nvSpPr>
        <p:spPr>
          <a:xfrm>
            <a:off x="2307772" y="1534575"/>
            <a:ext cx="2960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CEPH cluster</a:t>
            </a:r>
            <a:endParaRPr lang="en-US" dirty="0"/>
          </a:p>
        </p:txBody>
      </p:sp>
      <p:sp>
        <p:nvSpPr>
          <p:cNvPr id="26" name="Téglalap 25"/>
          <p:cNvSpPr/>
          <p:nvPr/>
        </p:nvSpPr>
        <p:spPr>
          <a:xfrm>
            <a:off x="4354287" y="4394565"/>
            <a:ext cx="914399" cy="407323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CLIENT</a:t>
            </a:r>
          </a:p>
        </p:txBody>
      </p:sp>
      <p:sp>
        <p:nvSpPr>
          <p:cNvPr id="27" name="Téglalap 26"/>
          <p:cNvSpPr/>
          <p:nvPr/>
        </p:nvSpPr>
        <p:spPr>
          <a:xfrm>
            <a:off x="5490063" y="3871892"/>
            <a:ext cx="914399" cy="407323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CLIENT</a:t>
            </a:r>
          </a:p>
        </p:txBody>
      </p:sp>
      <p:cxnSp>
        <p:nvCxnSpPr>
          <p:cNvPr id="16" name="Egyenes összekötő nyíllal 15"/>
          <p:cNvCxnSpPr>
            <a:stCxn id="26" idx="1"/>
            <a:endCxn id="11" idx="2"/>
          </p:cNvCxnSpPr>
          <p:nvPr/>
        </p:nvCxnSpPr>
        <p:spPr>
          <a:xfrm flipH="1" flipV="1">
            <a:off x="1320536" y="3871893"/>
            <a:ext cx="3033751" cy="72633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Egyenes összekötő nyíllal 22"/>
          <p:cNvCxnSpPr>
            <a:stCxn id="11" idx="3"/>
          </p:cNvCxnSpPr>
          <p:nvPr/>
        </p:nvCxnSpPr>
        <p:spPr>
          <a:xfrm>
            <a:off x="1777735" y="3668232"/>
            <a:ext cx="2802974" cy="70842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Egyenes összekötő nyíllal 27"/>
          <p:cNvCxnSpPr>
            <a:stCxn id="26" idx="0"/>
            <a:endCxn id="10" idx="2"/>
          </p:cNvCxnSpPr>
          <p:nvPr/>
        </p:nvCxnSpPr>
        <p:spPr>
          <a:xfrm flipH="1" flipV="1">
            <a:off x="2631174" y="3170852"/>
            <a:ext cx="2180313" cy="1223713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Egyenes összekötő nyíllal 30"/>
          <p:cNvCxnSpPr>
            <a:stCxn id="10" idx="3"/>
          </p:cNvCxnSpPr>
          <p:nvPr/>
        </p:nvCxnSpPr>
        <p:spPr>
          <a:xfrm>
            <a:off x="3088373" y="2967191"/>
            <a:ext cx="2020690" cy="1427374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Egyenes összekötő nyíllal 23"/>
          <p:cNvCxnSpPr>
            <a:stCxn id="10" idx="0"/>
            <a:endCxn id="8" idx="2"/>
          </p:cNvCxnSpPr>
          <p:nvPr/>
        </p:nvCxnSpPr>
        <p:spPr>
          <a:xfrm flipV="1">
            <a:off x="2631174" y="2379319"/>
            <a:ext cx="1" cy="38421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Egyenes összekötő nyíllal 28"/>
          <p:cNvCxnSpPr/>
          <p:nvPr/>
        </p:nvCxnSpPr>
        <p:spPr>
          <a:xfrm>
            <a:off x="2394781" y="2385054"/>
            <a:ext cx="7794" cy="41198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Egyenes összekötő nyíllal 31"/>
          <p:cNvCxnSpPr>
            <a:stCxn id="10" idx="1"/>
            <a:endCxn id="9" idx="3"/>
          </p:cNvCxnSpPr>
          <p:nvPr/>
        </p:nvCxnSpPr>
        <p:spPr>
          <a:xfrm flipH="1">
            <a:off x="1849778" y="2967191"/>
            <a:ext cx="324196" cy="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Egyenes összekötő nyíllal 35"/>
          <p:cNvCxnSpPr/>
          <p:nvPr/>
        </p:nvCxnSpPr>
        <p:spPr>
          <a:xfrm>
            <a:off x="1865250" y="2835674"/>
            <a:ext cx="338939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01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2502131" y="501135"/>
            <a:ext cx="71877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CEPH</a:t>
            </a:r>
            <a:endParaRPr lang="en-US" sz="2800" dirty="0"/>
          </a:p>
        </p:txBody>
      </p:sp>
      <p:sp>
        <p:nvSpPr>
          <p:cNvPr id="7" name="Szövegdoboz 6"/>
          <p:cNvSpPr txBox="1"/>
          <p:nvPr/>
        </p:nvSpPr>
        <p:spPr>
          <a:xfrm>
            <a:off x="7052161" y="1431035"/>
            <a:ext cx="41231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Replikáció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Erasure coding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965593" y="923902"/>
            <a:ext cx="2477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Redundancia</a:t>
            </a:r>
            <a:r>
              <a:rPr lang="en-US" dirty="0" smtClean="0"/>
              <a:t>:</a:t>
            </a:r>
          </a:p>
        </p:txBody>
      </p:sp>
      <p:sp>
        <p:nvSpPr>
          <p:cNvPr id="2" name="Téglalap 1"/>
          <p:cNvSpPr/>
          <p:nvPr/>
        </p:nvSpPr>
        <p:spPr>
          <a:xfrm>
            <a:off x="935379" y="1982639"/>
            <a:ext cx="914399" cy="4073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OSD.0</a:t>
            </a:r>
          </a:p>
        </p:txBody>
      </p:sp>
      <p:sp>
        <p:nvSpPr>
          <p:cNvPr id="8" name="Téglalap 7"/>
          <p:cNvSpPr/>
          <p:nvPr/>
        </p:nvSpPr>
        <p:spPr>
          <a:xfrm>
            <a:off x="2173975" y="1971996"/>
            <a:ext cx="914399" cy="4073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OSD.1</a:t>
            </a:r>
          </a:p>
        </p:txBody>
      </p:sp>
      <p:sp>
        <p:nvSpPr>
          <p:cNvPr id="9" name="Téglalap 8"/>
          <p:cNvSpPr/>
          <p:nvPr/>
        </p:nvSpPr>
        <p:spPr>
          <a:xfrm>
            <a:off x="935379" y="2763530"/>
            <a:ext cx="914399" cy="4073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OSD.2</a:t>
            </a:r>
          </a:p>
        </p:txBody>
      </p:sp>
      <p:sp>
        <p:nvSpPr>
          <p:cNvPr id="10" name="Téglalap 9"/>
          <p:cNvSpPr/>
          <p:nvPr/>
        </p:nvSpPr>
        <p:spPr>
          <a:xfrm>
            <a:off x="2173974" y="2763529"/>
            <a:ext cx="914399" cy="4073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OSD.3</a:t>
            </a:r>
          </a:p>
        </p:txBody>
      </p:sp>
      <p:sp>
        <p:nvSpPr>
          <p:cNvPr id="11" name="Téglalap 10"/>
          <p:cNvSpPr/>
          <p:nvPr/>
        </p:nvSpPr>
        <p:spPr>
          <a:xfrm>
            <a:off x="863336" y="3464570"/>
            <a:ext cx="914399" cy="40732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MON</a:t>
            </a:r>
          </a:p>
        </p:txBody>
      </p:sp>
      <p:sp>
        <p:nvSpPr>
          <p:cNvPr id="12" name="Téglalap 11"/>
          <p:cNvSpPr/>
          <p:nvPr/>
        </p:nvSpPr>
        <p:spPr>
          <a:xfrm>
            <a:off x="2173973" y="3464569"/>
            <a:ext cx="914399" cy="40732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MGR</a:t>
            </a:r>
          </a:p>
        </p:txBody>
      </p:sp>
      <p:sp>
        <p:nvSpPr>
          <p:cNvPr id="13" name="Téglalap 12"/>
          <p:cNvSpPr/>
          <p:nvPr/>
        </p:nvSpPr>
        <p:spPr>
          <a:xfrm>
            <a:off x="4256314" y="2067152"/>
            <a:ext cx="914399" cy="4073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OSD.4</a:t>
            </a:r>
          </a:p>
        </p:txBody>
      </p:sp>
      <p:sp>
        <p:nvSpPr>
          <p:cNvPr id="14" name="Téglalap 13"/>
          <p:cNvSpPr/>
          <p:nvPr/>
        </p:nvSpPr>
        <p:spPr>
          <a:xfrm>
            <a:off x="5551713" y="2001199"/>
            <a:ext cx="914399" cy="4073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OSD.5</a:t>
            </a:r>
          </a:p>
        </p:txBody>
      </p:sp>
      <p:sp>
        <p:nvSpPr>
          <p:cNvPr id="18" name="Téglalap 17"/>
          <p:cNvSpPr/>
          <p:nvPr/>
        </p:nvSpPr>
        <p:spPr>
          <a:xfrm>
            <a:off x="4198125" y="2797035"/>
            <a:ext cx="914399" cy="40732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MGR</a:t>
            </a:r>
          </a:p>
        </p:txBody>
      </p:sp>
      <p:sp>
        <p:nvSpPr>
          <p:cNvPr id="19" name="Téglalap 18"/>
          <p:cNvSpPr/>
          <p:nvPr/>
        </p:nvSpPr>
        <p:spPr>
          <a:xfrm>
            <a:off x="1709582" y="4801888"/>
            <a:ext cx="914399" cy="40732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MON</a:t>
            </a:r>
          </a:p>
        </p:txBody>
      </p:sp>
      <p:sp>
        <p:nvSpPr>
          <p:cNvPr id="20" name="Téglalap 19"/>
          <p:cNvSpPr/>
          <p:nvPr/>
        </p:nvSpPr>
        <p:spPr>
          <a:xfrm>
            <a:off x="2778033" y="4779365"/>
            <a:ext cx="914399" cy="40732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MGR</a:t>
            </a:r>
          </a:p>
        </p:txBody>
      </p:sp>
      <p:sp>
        <p:nvSpPr>
          <p:cNvPr id="21" name="Téglalap 20"/>
          <p:cNvSpPr/>
          <p:nvPr/>
        </p:nvSpPr>
        <p:spPr>
          <a:xfrm>
            <a:off x="522514" y="1447122"/>
            <a:ext cx="6148647" cy="41873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zövegdoboz 4"/>
          <p:cNvSpPr txBox="1"/>
          <p:nvPr/>
        </p:nvSpPr>
        <p:spPr>
          <a:xfrm>
            <a:off x="2307772" y="1534575"/>
            <a:ext cx="2960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CEPH cluster</a:t>
            </a:r>
            <a:endParaRPr lang="en-US" dirty="0"/>
          </a:p>
        </p:txBody>
      </p:sp>
      <p:sp>
        <p:nvSpPr>
          <p:cNvPr id="26" name="Téglalap 25"/>
          <p:cNvSpPr/>
          <p:nvPr/>
        </p:nvSpPr>
        <p:spPr>
          <a:xfrm>
            <a:off x="4354287" y="4394565"/>
            <a:ext cx="914399" cy="407323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CLIENT</a:t>
            </a:r>
          </a:p>
        </p:txBody>
      </p:sp>
      <p:sp>
        <p:nvSpPr>
          <p:cNvPr id="27" name="Téglalap 26"/>
          <p:cNvSpPr/>
          <p:nvPr/>
        </p:nvSpPr>
        <p:spPr>
          <a:xfrm>
            <a:off x="5490063" y="3871892"/>
            <a:ext cx="914399" cy="407323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CLIENT</a:t>
            </a:r>
          </a:p>
        </p:txBody>
      </p:sp>
      <p:cxnSp>
        <p:nvCxnSpPr>
          <p:cNvPr id="16" name="Egyenes összekötő nyíllal 15"/>
          <p:cNvCxnSpPr>
            <a:stCxn id="26" idx="1"/>
            <a:endCxn id="11" idx="2"/>
          </p:cNvCxnSpPr>
          <p:nvPr/>
        </p:nvCxnSpPr>
        <p:spPr>
          <a:xfrm flipH="1" flipV="1">
            <a:off x="1320536" y="3871893"/>
            <a:ext cx="3033751" cy="72633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Egyenes összekötő nyíllal 22"/>
          <p:cNvCxnSpPr>
            <a:stCxn id="11" idx="3"/>
          </p:cNvCxnSpPr>
          <p:nvPr/>
        </p:nvCxnSpPr>
        <p:spPr>
          <a:xfrm>
            <a:off x="1777735" y="3668232"/>
            <a:ext cx="2802974" cy="70842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Egyenes összekötő nyíllal 27"/>
          <p:cNvCxnSpPr>
            <a:stCxn id="26" idx="0"/>
            <a:endCxn id="10" idx="2"/>
          </p:cNvCxnSpPr>
          <p:nvPr/>
        </p:nvCxnSpPr>
        <p:spPr>
          <a:xfrm flipH="1" flipV="1">
            <a:off x="2631174" y="3170852"/>
            <a:ext cx="2180313" cy="1223713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Egyenes összekötő nyíllal 30"/>
          <p:cNvCxnSpPr>
            <a:stCxn id="10" idx="3"/>
          </p:cNvCxnSpPr>
          <p:nvPr/>
        </p:nvCxnSpPr>
        <p:spPr>
          <a:xfrm>
            <a:off x="3088373" y="2967191"/>
            <a:ext cx="2020690" cy="1427374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Egyenes összekötő nyíllal 23"/>
          <p:cNvCxnSpPr>
            <a:stCxn id="10" idx="0"/>
            <a:endCxn id="8" idx="2"/>
          </p:cNvCxnSpPr>
          <p:nvPr/>
        </p:nvCxnSpPr>
        <p:spPr>
          <a:xfrm flipV="1">
            <a:off x="2631174" y="2379319"/>
            <a:ext cx="1" cy="38421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Egyenes összekötő nyíllal 28"/>
          <p:cNvCxnSpPr/>
          <p:nvPr/>
        </p:nvCxnSpPr>
        <p:spPr>
          <a:xfrm>
            <a:off x="2394781" y="2385054"/>
            <a:ext cx="7794" cy="41198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Egyenes összekötő nyíllal 31"/>
          <p:cNvCxnSpPr>
            <a:stCxn id="10" idx="1"/>
            <a:endCxn id="9" idx="3"/>
          </p:cNvCxnSpPr>
          <p:nvPr/>
        </p:nvCxnSpPr>
        <p:spPr>
          <a:xfrm flipH="1">
            <a:off x="1849778" y="2967191"/>
            <a:ext cx="324196" cy="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Egyenes összekötő nyíllal 35"/>
          <p:cNvCxnSpPr/>
          <p:nvPr/>
        </p:nvCxnSpPr>
        <p:spPr>
          <a:xfrm>
            <a:off x="1865250" y="2835674"/>
            <a:ext cx="338939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églalap 2"/>
          <p:cNvSpPr/>
          <p:nvPr/>
        </p:nvSpPr>
        <p:spPr>
          <a:xfrm>
            <a:off x="7541624" y="3074126"/>
            <a:ext cx="583474" cy="3904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églalap 32"/>
          <p:cNvSpPr/>
          <p:nvPr/>
        </p:nvSpPr>
        <p:spPr>
          <a:xfrm>
            <a:off x="8125098" y="3077759"/>
            <a:ext cx="583474" cy="3904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églalap 33"/>
          <p:cNvSpPr/>
          <p:nvPr/>
        </p:nvSpPr>
        <p:spPr>
          <a:xfrm>
            <a:off x="8708572" y="3076317"/>
            <a:ext cx="583474" cy="3904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églalap 34"/>
          <p:cNvSpPr/>
          <p:nvPr/>
        </p:nvSpPr>
        <p:spPr>
          <a:xfrm>
            <a:off x="9292046" y="3074125"/>
            <a:ext cx="583474" cy="3904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églalap 36"/>
          <p:cNvSpPr/>
          <p:nvPr/>
        </p:nvSpPr>
        <p:spPr>
          <a:xfrm>
            <a:off x="9875520" y="3079199"/>
            <a:ext cx="583474" cy="39044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églalap 37"/>
          <p:cNvSpPr/>
          <p:nvPr/>
        </p:nvSpPr>
        <p:spPr>
          <a:xfrm>
            <a:off x="10450285" y="3074124"/>
            <a:ext cx="583474" cy="39044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Egyenes összekötő nyíllal 16"/>
          <p:cNvCxnSpPr/>
          <p:nvPr/>
        </p:nvCxnSpPr>
        <p:spPr>
          <a:xfrm>
            <a:off x="7541624" y="3782708"/>
            <a:ext cx="2333896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Szövegdoboz 21"/>
          <p:cNvSpPr txBox="1"/>
          <p:nvPr/>
        </p:nvSpPr>
        <p:spPr>
          <a:xfrm>
            <a:off x="7942217" y="3941886"/>
            <a:ext cx="16415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Eredeti</a:t>
            </a:r>
            <a:r>
              <a:rPr lang="en-US" sz="1400" dirty="0" smtClean="0"/>
              <a:t> object</a:t>
            </a:r>
            <a:endParaRPr lang="en-US" sz="1400" dirty="0"/>
          </a:p>
        </p:txBody>
      </p:sp>
      <p:cxnSp>
        <p:nvCxnSpPr>
          <p:cNvPr id="39" name="Egyenes összekötő nyíllal 38"/>
          <p:cNvCxnSpPr/>
          <p:nvPr/>
        </p:nvCxnSpPr>
        <p:spPr>
          <a:xfrm>
            <a:off x="9858104" y="3782708"/>
            <a:ext cx="1175655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Szövegdoboz 39"/>
          <p:cNvSpPr txBox="1"/>
          <p:nvPr/>
        </p:nvSpPr>
        <p:spPr>
          <a:xfrm>
            <a:off x="9875520" y="3915478"/>
            <a:ext cx="10357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EC </a:t>
            </a:r>
            <a:r>
              <a:rPr lang="en-US" sz="1400" dirty="0" err="1" smtClean="0"/>
              <a:t>blokkok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676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2502131" y="501135"/>
            <a:ext cx="71877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CEPH</a:t>
            </a:r>
            <a:endParaRPr lang="en-US" sz="2800" dirty="0"/>
          </a:p>
        </p:txBody>
      </p:sp>
      <p:sp>
        <p:nvSpPr>
          <p:cNvPr id="2" name="Téglalap 1"/>
          <p:cNvSpPr/>
          <p:nvPr/>
        </p:nvSpPr>
        <p:spPr>
          <a:xfrm>
            <a:off x="935379" y="1982639"/>
            <a:ext cx="914399" cy="4073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OSD.0</a:t>
            </a:r>
          </a:p>
        </p:txBody>
      </p:sp>
      <p:sp>
        <p:nvSpPr>
          <p:cNvPr id="8" name="Téglalap 7"/>
          <p:cNvSpPr/>
          <p:nvPr/>
        </p:nvSpPr>
        <p:spPr>
          <a:xfrm>
            <a:off x="2173975" y="1971996"/>
            <a:ext cx="914399" cy="4073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OSD.1</a:t>
            </a:r>
          </a:p>
        </p:txBody>
      </p:sp>
      <p:sp>
        <p:nvSpPr>
          <p:cNvPr id="9" name="Téglalap 8"/>
          <p:cNvSpPr/>
          <p:nvPr/>
        </p:nvSpPr>
        <p:spPr>
          <a:xfrm>
            <a:off x="935379" y="2763530"/>
            <a:ext cx="914399" cy="4073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OSD.2</a:t>
            </a:r>
          </a:p>
        </p:txBody>
      </p:sp>
      <p:sp>
        <p:nvSpPr>
          <p:cNvPr id="10" name="Téglalap 9"/>
          <p:cNvSpPr/>
          <p:nvPr/>
        </p:nvSpPr>
        <p:spPr>
          <a:xfrm>
            <a:off x="2173974" y="2763529"/>
            <a:ext cx="914399" cy="4073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OSD.3</a:t>
            </a:r>
          </a:p>
        </p:txBody>
      </p:sp>
      <p:sp>
        <p:nvSpPr>
          <p:cNvPr id="11" name="Téglalap 10"/>
          <p:cNvSpPr/>
          <p:nvPr/>
        </p:nvSpPr>
        <p:spPr>
          <a:xfrm>
            <a:off x="863336" y="3464570"/>
            <a:ext cx="914399" cy="40732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MON</a:t>
            </a:r>
          </a:p>
        </p:txBody>
      </p:sp>
      <p:sp>
        <p:nvSpPr>
          <p:cNvPr id="12" name="Téglalap 11"/>
          <p:cNvSpPr/>
          <p:nvPr/>
        </p:nvSpPr>
        <p:spPr>
          <a:xfrm>
            <a:off x="2173973" y="3464569"/>
            <a:ext cx="914399" cy="40732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MGR</a:t>
            </a:r>
          </a:p>
        </p:txBody>
      </p:sp>
      <p:sp>
        <p:nvSpPr>
          <p:cNvPr id="13" name="Téglalap 12"/>
          <p:cNvSpPr/>
          <p:nvPr/>
        </p:nvSpPr>
        <p:spPr>
          <a:xfrm>
            <a:off x="4256314" y="2067152"/>
            <a:ext cx="914399" cy="4073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OSD.4</a:t>
            </a:r>
          </a:p>
        </p:txBody>
      </p:sp>
      <p:sp>
        <p:nvSpPr>
          <p:cNvPr id="14" name="Téglalap 13"/>
          <p:cNvSpPr/>
          <p:nvPr/>
        </p:nvSpPr>
        <p:spPr>
          <a:xfrm>
            <a:off x="5551713" y="2001199"/>
            <a:ext cx="914399" cy="4073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OSD.5</a:t>
            </a:r>
          </a:p>
        </p:txBody>
      </p:sp>
      <p:sp>
        <p:nvSpPr>
          <p:cNvPr id="18" name="Téglalap 17"/>
          <p:cNvSpPr/>
          <p:nvPr/>
        </p:nvSpPr>
        <p:spPr>
          <a:xfrm>
            <a:off x="4198125" y="2797035"/>
            <a:ext cx="914399" cy="40732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MGR</a:t>
            </a:r>
          </a:p>
        </p:txBody>
      </p:sp>
      <p:sp>
        <p:nvSpPr>
          <p:cNvPr id="19" name="Téglalap 18"/>
          <p:cNvSpPr/>
          <p:nvPr/>
        </p:nvSpPr>
        <p:spPr>
          <a:xfrm>
            <a:off x="1709582" y="4801888"/>
            <a:ext cx="914399" cy="40732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MON</a:t>
            </a:r>
          </a:p>
        </p:txBody>
      </p:sp>
      <p:sp>
        <p:nvSpPr>
          <p:cNvPr id="20" name="Téglalap 19"/>
          <p:cNvSpPr/>
          <p:nvPr/>
        </p:nvSpPr>
        <p:spPr>
          <a:xfrm>
            <a:off x="2778033" y="4779365"/>
            <a:ext cx="914399" cy="40732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MGR</a:t>
            </a:r>
          </a:p>
        </p:txBody>
      </p:sp>
      <p:sp>
        <p:nvSpPr>
          <p:cNvPr id="21" name="Téglalap 20"/>
          <p:cNvSpPr/>
          <p:nvPr/>
        </p:nvSpPr>
        <p:spPr>
          <a:xfrm>
            <a:off x="522514" y="1447122"/>
            <a:ext cx="6148647" cy="41873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zövegdoboz 4"/>
          <p:cNvSpPr txBox="1"/>
          <p:nvPr/>
        </p:nvSpPr>
        <p:spPr>
          <a:xfrm>
            <a:off x="2307772" y="1534575"/>
            <a:ext cx="2960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CEPH cluster</a:t>
            </a:r>
            <a:endParaRPr lang="en-US" dirty="0"/>
          </a:p>
        </p:txBody>
      </p:sp>
      <p:sp>
        <p:nvSpPr>
          <p:cNvPr id="26" name="Téglalap 25"/>
          <p:cNvSpPr/>
          <p:nvPr/>
        </p:nvSpPr>
        <p:spPr>
          <a:xfrm>
            <a:off x="4354287" y="4394565"/>
            <a:ext cx="914399" cy="407323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CLIENT</a:t>
            </a:r>
          </a:p>
        </p:txBody>
      </p:sp>
      <p:sp>
        <p:nvSpPr>
          <p:cNvPr id="27" name="Téglalap 26"/>
          <p:cNvSpPr/>
          <p:nvPr/>
        </p:nvSpPr>
        <p:spPr>
          <a:xfrm>
            <a:off x="5490063" y="3871892"/>
            <a:ext cx="914399" cy="407323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CLIENT</a:t>
            </a:r>
          </a:p>
        </p:txBody>
      </p:sp>
      <p:cxnSp>
        <p:nvCxnSpPr>
          <p:cNvPr id="16" name="Egyenes összekötő nyíllal 15"/>
          <p:cNvCxnSpPr>
            <a:stCxn id="26" idx="1"/>
            <a:endCxn id="11" idx="2"/>
          </p:cNvCxnSpPr>
          <p:nvPr/>
        </p:nvCxnSpPr>
        <p:spPr>
          <a:xfrm flipH="1" flipV="1">
            <a:off x="1320536" y="3871893"/>
            <a:ext cx="3033751" cy="72633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Egyenes összekötő nyíllal 22"/>
          <p:cNvCxnSpPr>
            <a:stCxn id="11" idx="3"/>
          </p:cNvCxnSpPr>
          <p:nvPr/>
        </p:nvCxnSpPr>
        <p:spPr>
          <a:xfrm>
            <a:off x="1777735" y="3668232"/>
            <a:ext cx="2802974" cy="70842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Egyenes összekötő nyíllal 27"/>
          <p:cNvCxnSpPr>
            <a:stCxn id="26" idx="0"/>
            <a:endCxn id="10" idx="2"/>
          </p:cNvCxnSpPr>
          <p:nvPr/>
        </p:nvCxnSpPr>
        <p:spPr>
          <a:xfrm flipH="1" flipV="1">
            <a:off x="2631174" y="3170852"/>
            <a:ext cx="2180313" cy="1223713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Egyenes összekötő nyíllal 30"/>
          <p:cNvCxnSpPr>
            <a:stCxn id="10" idx="3"/>
          </p:cNvCxnSpPr>
          <p:nvPr/>
        </p:nvCxnSpPr>
        <p:spPr>
          <a:xfrm>
            <a:off x="3088373" y="2967191"/>
            <a:ext cx="2020690" cy="1427374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Egyenes összekötő nyíllal 23"/>
          <p:cNvCxnSpPr>
            <a:stCxn id="10" idx="0"/>
            <a:endCxn id="8" idx="2"/>
          </p:cNvCxnSpPr>
          <p:nvPr/>
        </p:nvCxnSpPr>
        <p:spPr>
          <a:xfrm flipV="1">
            <a:off x="2631174" y="2379319"/>
            <a:ext cx="1" cy="38421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Egyenes összekötő nyíllal 28"/>
          <p:cNvCxnSpPr/>
          <p:nvPr/>
        </p:nvCxnSpPr>
        <p:spPr>
          <a:xfrm>
            <a:off x="2394781" y="2385054"/>
            <a:ext cx="7794" cy="41198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Egyenes összekötő nyíllal 31"/>
          <p:cNvCxnSpPr>
            <a:stCxn id="10" idx="1"/>
            <a:endCxn id="9" idx="3"/>
          </p:cNvCxnSpPr>
          <p:nvPr/>
        </p:nvCxnSpPr>
        <p:spPr>
          <a:xfrm flipH="1">
            <a:off x="1849778" y="2967191"/>
            <a:ext cx="324196" cy="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Egyenes összekötő nyíllal 35"/>
          <p:cNvCxnSpPr/>
          <p:nvPr/>
        </p:nvCxnSpPr>
        <p:spPr>
          <a:xfrm>
            <a:off x="1865250" y="2835674"/>
            <a:ext cx="338939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Szövegdoboz 14"/>
          <p:cNvSpPr txBox="1"/>
          <p:nvPr/>
        </p:nvSpPr>
        <p:spPr>
          <a:xfrm>
            <a:off x="7572402" y="1667941"/>
            <a:ext cx="266482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RBD: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Kliensoldalon</a:t>
            </a:r>
            <a:r>
              <a:rPr lang="en-US" dirty="0" smtClean="0"/>
              <a:t> </a:t>
            </a:r>
            <a:r>
              <a:rPr lang="en-US" dirty="0" err="1" smtClean="0"/>
              <a:t>egy</a:t>
            </a:r>
            <a:r>
              <a:rPr lang="en-US" dirty="0" smtClean="0"/>
              <a:t> image file </a:t>
            </a:r>
            <a:r>
              <a:rPr lang="en-US" dirty="0" err="1" smtClean="0"/>
              <a:t>több</a:t>
            </a:r>
            <a:r>
              <a:rPr lang="en-US" dirty="0" smtClean="0"/>
              <a:t> </a:t>
            </a:r>
            <a:r>
              <a:rPr lang="en-US" dirty="0" err="1" smtClean="0"/>
              <a:t>objectba</a:t>
            </a:r>
            <a:r>
              <a:rPr lang="en-US" dirty="0" smtClean="0"/>
              <a:t> </a:t>
            </a:r>
            <a:r>
              <a:rPr lang="en-US" dirty="0" err="1" smtClean="0"/>
              <a:t>szabdalva</a:t>
            </a:r>
            <a:endParaRPr lang="en-US" dirty="0" smtClean="0"/>
          </a:p>
          <a:p>
            <a:r>
              <a:rPr lang="en-US" dirty="0" smtClean="0"/>
              <a:t>RGW: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Az</a:t>
            </a:r>
            <a:r>
              <a:rPr lang="en-US" dirty="0" smtClean="0"/>
              <a:t> RGW daemon </a:t>
            </a:r>
            <a:r>
              <a:rPr lang="en-US" dirty="0" err="1" smtClean="0"/>
              <a:t>egy</a:t>
            </a:r>
            <a:r>
              <a:rPr lang="en-US" dirty="0" smtClean="0"/>
              <a:t> S3/swift </a:t>
            </a:r>
            <a:r>
              <a:rPr lang="en-US" dirty="0" err="1" smtClean="0"/>
              <a:t>objectet</a:t>
            </a:r>
            <a:r>
              <a:rPr lang="en-US" dirty="0" smtClean="0"/>
              <a:t> </a:t>
            </a:r>
            <a:r>
              <a:rPr lang="en-US" dirty="0" err="1" smtClean="0"/>
              <a:t>több</a:t>
            </a:r>
            <a:r>
              <a:rPr lang="en-US" dirty="0" smtClean="0"/>
              <a:t> </a:t>
            </a:r>
            <a:r>
              <a:rPr lang="en-US" dirty="0" err="1" smtClean="0"/>
              <a:t>objectba</a:t>
            </a:r>
            <a:r>
              <a:rPr lang="en-US" dirty="0" smtClean="0"/>
              <a:t> </a:t>
            </a:r>
            <a:r>
              <a:rPr lang="en-US" dirty="0" err="1" smtClean="0"/>
              <a:t>szabdal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7191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2502131" y="501135"/>
            <a:ext cx="71877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CEPH</a:t>
            </a:r>
            <a:endParaRPr lang="en-US" sz="2800" dirty="0"/>
          </a:p>
        </p:txBody>
      </p:sp>
      <p:sp>
        <p:nvSpPr>
          <p:cNvPr id="2" name="Téglalap 1"/>
          <p:cNvSpPr/>
          <p:nvPr/>
        </p:nvSpPr>
        <p:spPr>
          <a:xfrm>
            <a:off x="935379" y="1982639"/>
            <a:ext cx="914399" cy="4073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OSD.0</a:t>
            </a:r>
          </a:p>
        </p:txBody>
      </p:sp>
      <p:sp>
        <p:nvSpPr>
          <p:cNvPr id="8" name="Téglalap 7"/>
          <p:cNvSpPr/>
          <p:nvPr/>
        </p:nvSpPr>
        <p:spPr>
          <a:xfrm>
            <a:off x="2173975" y="1971996"/>
            <a:ext cx="914399" cy="4073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OSD.1</a:t>
            </a:r>
          </a:p>
        </p:txBody>
      </p:sp>
      <p:sp>
        <p:nvSpPr>
          <p:cNvPr id="9" name="Téglalap 8"/>
          <p:cNvSpPr/>
          <p:nvPr/>
        </p:nvSpPr>
        <p:spPr>
          <a:xfrm>
            <a:off x="935379" y="2763530"/>
            <a:ext cx="914399" cy="4073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OSD.2</a:t>
            </a:r>
          </a:p>
        </p:txBody>
      </p:sp>
      <p:sp>
        <p:nvSpPr>
          <p:cNvPr id="10" name="Téglalap 9"/>
          <p:cNvSpPr/>
          <p:nvPr/>
        </p:nvSpPr>
        <p:spPr>
          <a:xfrm>
            <a:off x="2173974" y="2763529"/>
            <a:ext cx="914399" cy="4073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OSD.3</a:t>
            </a:r>
          </a:p>
        </p:txBody>
      </p:sp>
      <p:sp>
        <p:nvSpPr>
          <p:cNvPr id="11" name="Téglalap 10"/>
          <p:cNvSpPr/>
          <p:nvPr/>
        </p:nvSpPr>
        <p:spPr>
          <a:xfrm>
            <a:off x="863336" y="3464570"/>
            <a:ext cx="914399" cy="40732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MON</a:t>
            </a:r>
          </a:p>
        </p:txBody>
      </p:sp>
      <p:sp>
        <p:nvSpPr>
          <p:cNvPr id="12" name="Téglalap 11"/>
          <p:cNvSpPr/>
          <p:nvPr/>
        </p:nvSpPr>
        <p:spPr>
          <a:xfrm>
            <a:off x="2173973" y="3464569"/>
            <a:ext cx="914399" cy="40732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MGR</a:t>
            </a:r>
          </a:p>
        </p:txBody>
      </p:sp>
      <p:sp>
        <p:nvSpPr>
          <p:cNvPr id="13" name="Téglalap 12"/>
          <p:cNvSpPr/>
          <p:nvPr/>
        </p:nvSpPr>
        <p:spPr>
          <a:xfrm>
            <a:off x="4256314" y="2067152"/>
            <a:ext cx="914399" cy="4073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OSD.4</a:t>
            </a:r>
          </a:p>
        </p:txBody>
      </p:sp>
      <p:sp>
        <p:nvSpPr>
          <p:cNvPr id="14" name="Téglalap 13"/>
          <p:cNvSpPr/>
          <p:nvPr/>
        </p:nvSpPr>
        <p:spPr>
          <a:xfrm>
            <a:off x="5551713" y="2001199"/>
            <a:ext cx="914399" cy="4073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OSD.5</a:t>
            </a:r>
          </a:p>
        </p:txBody>
      </p:sp>
      <p:sp>
        <p:nvSpPr>
          <p:cNvPr id="18" name="Téglalap 17"/>
          <p:cNvSpPr/>
          <p:nvPr/>
        </p:nvSpPr>
        <p:spPr>
          <a:xfrm>
            <a:off x="4198125" y="2797035"/>
            <a:ext cx="914399" cy="40732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MGR</a:t>
            </a:r>
          </a:p>
        </p:txBody>
      </p:sp>
      <p:sp>
        <p:nvSpPr>
          <p:cNvPr id="19" name="Téglalap 18"/>
          <p:cNvSpPr/>
          <p:nvPr/>
        </p:nvSpPr>
        <p:spPr>
          <a:xfrm>
            <a:off x="1709582" y="4801888"/>
            <a:ext cx="914399" cy="40732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MON</a:t>
            </a:r>
          </a:p>
        </p:txBody>
      </p:sp>
      <p:sp>
        <p:nvSpPr>
          <p:cNvPr id="20" name="Téglalap 19"/>
          <p:cNvSpPr/>
          <p:nvPr/>
        </p:nvSpPr>
        <p:spPr>
          <a:xfrm>
            <a:off x="2778033" y="4779365"/>
            <a:ext cx="914399" cy="40732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MGR</a:t>
            </a:r>
          </a:p>
        </p:txBody>
      </p:sp>
      <p:sp>
        <p:nvSpPr>
          <p:cNvPr id="21" name="Téglalap 20"/>
          <p:cNvSpPr/>
          <p:nvPr/>
        </p:nvSpPr>
        <p:spPr>
          <a:xfrm>
            <a:off x="522514" y="1447122"/>
            <a:ext cx="6148647" cy="41873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zövegdoboz 4"/>
          <p:cNvSpPr txBox="1"/>
          <p:nvPr/>
        </p:nvSpPr>
        <p:spPr>
          <a:xfrm>
            <a:off x="2307772" y="1534575"/>
            <a:ext cx="2960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CEPH cluster</a:t>
            </a:r>
            <a:endParaRPr lang="en-US" dirty="0"/>
          </a:p>
        </p:txBody>
      </p:sp>
      <p:sp>
        <p:nvSpPr>
          <p:cNvPr id="26" name="Téglalap 25"/>
          <p:cNvSpPr/>
          <p:nvPr/>
        </p:nvSpPr>
        <p:spPr>
          <a:xfrm>
            <a:off x="4354287" y="4394565"/>
            <a:ext cx="1062444" cy="407323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iSCSI GW</a:t>
            </a:r>
          </a:p>
        </p:txBody>
      </p:sp>
      <p:sp>
        <p:nvSpPr>
          <p:cNvPr id="27" name="Téglalap 26"/>
          <p:cNvSpPr/>
          <p:nvPr/>
        </p:nvSpPr>
        <p:spPr>
          <a:xfrm>
            <a:off x="5490063" y="3871892"/>
            <a:ext cx="1076200" cy="407323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iSCSI GW</a:t>
            </a:r>
          </a:p>
        </p:txBody>
      </p:sp>
      <p:cxnSp>
        <p:nvCxnSpPr>
          <p:cNvPr id="16" name="Egyenes összekötő nyíllal 15"/>
          <p:cNvCxnSpPr>
            <a:stCxn id="26" idx="1"/>
            <a:endCxn id="11" idx="2"/>
          </p:cNvCxnSpPr>
          <p:nvPr/>
        </p:nvCxnSpPr>
        <p:spPr>
          <a:xfrm flipH="1" flipV="1">
            <a:off x="1320536" y="3871893"/>
            <a:ext cx="3033751" cy="72633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Egyenes összekötő nyíllal 22"/>
          <p:cNvCxnSpPr>
            <a:stCxn id="11" idx="3"/>
          </p:cNvCxnSpPr>
          <p:nvPr/>
        </p:nvCxnSpPr>
        <p:spPr>
          <a:xfrm>
            <a:off x="1777735" y="3668232"/>
            <a:ext cx="2802974" cy="70842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Egyenes összekötő nyíllal 27"/>
          <p:cNvCxnSpPr>
            <a:stCxn id="26" idx="0"/>
            <a:endCxn id="10" idx="2"/>
          </p:cNvCxnSpPr>
          <p:nvPr/>
        </p:nvCxnSpPr>
        <p:spPr>
          <a:xfrm flipH="1" flipV="1">
            <a:off x="2631174" y="3170852"/>
            <a:ext cx="2180313" cy="1223713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Egyenes összekötő nyíllal 30"/>
          <p:cNvCxnSpPr>
            <a:stCxn id="10" idx="3"/>
          </p:cNvCxnSpPr>
          <p:nvPr/>
        </p:nvCxnSpPr>
        <p:spPr>
          <a:xfrm>
            <a:off x="3088373" y="2967191"/>
            <a:ext cx="2020690" cy="1427374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Egyenes összekötő nyíllal 23"/>
          <p:cNvCxnSpPr>
            <a:stCxn id="10" idx="0"/>
            <a:endCxn id="8" idx="2"/>
          </p:cNvCxnSpPr>
          <p:nvPr/>
        </p:nvCxnSpPr>
        <p:spPr>
          <a:xfrm flipV="1">
            <a:off x="2631174" y="2379319"/>
            <a:ext cx="1" cy="38421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Egyenes összekötő nyíllal 28"/>
          <p:cNvCxnSpPr/>
          <p:nvPr/>
        </p:nvCxnSpPr>
        <p:spPr>
          <a:xfrm>
            <a:off x="2394781" y="2385054"/>
            <a:ext cx="7794" cy="41198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Egyenes összekötő nyíllal 31"/>
          <p:cNvCxnSpPr>
            <a:stCxn id="10" idx="1"/>
            <a:endCxn id="9" idx="3"/>
          </p:cNvCxnSpPr>
          <p:nvPr/>
        </p:nvCxnSpPr>
        <p:spPr>
          <a:xfrm flipH="1">
            <a:off x="1849778" y="2967191"/>
            <a:ext cx="324196" cy="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Egyenes összekötő nyíllal 35"/>
          <p:cNvCxnSpPr/>
          <p:nvPr/>
        </p:nvCxnSpPr>
        <p:spPr>
          <a:xfrm>
            <a:off x="1865250" y="2835674"/>
            <a:ext cx="338939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Szövegdoboz 14"/>
          <p:cNvSpPr txBox="1"/>
          <p:nvPr/>
        </p:nvSpPr>
        <p:spPr>
          <a:xfrm>
            <a:off x="7572402" y="1667941"/>
            <a:ext cx="26648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iSCSI GW: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CEPH client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iSCSI target</a:t>
            </a:r>
          </a:p>
        </p:txBody>
      </p:sp>
      <p:sp>
        <p:nvSpPr>
          <p:cNvPr id="33" name="Téglalap 32"/>
          <p:cNvSpPr/>
          <p:nvPr/>
        </p:nvSpPr>
        <p:spPr>
          <a:xfrm>
            <a:off x="7524205" y="4779365"/>
            <a:ext cx="1572655" cy="38212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iSCSI </a:t>
            </a:r>
            <a:r>
              <a:rPr lang="en-US" dirty="0" err="1" smtClean="0"/>
              <a:t>initator</a:t>
            </a:r>
            <a:endParaRPr lang="en-US" dirty="0" smtClean="0"/>
          </a:p>
        </p:txBody>
      </p:sp>
      <p:cxnSp>
        <p:nvCxnSpPr>
          <p:cNvPr id="6" name="Egyenes összekötő nyíllal 5"/>
          <p:cNvCxnSpPr>
            <a:stCxn id="33" idx="0"/>
            <a:endCxn id="27" idx="3"/>
          </p:cNvCxnSpPr>
          <p:nvPr/>
        </p:nvCxnSpPr>
        <p:spPr>
          <a:xfrm flipH="1" flipV="1">
            <a:off x="6566263" y="4075554"/>
            <a:ext cx="1744270" cy="703811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gyenes összekötő nyíllal 33"/>
          <p:cNvCxnSpPr>
            <a:stCxn id="33" idx="1"/>
            <a:endCxn id="26" idx="3"/>
          </p:cNvCxnSpPr>
          <p:nvPr/>
        </p:nvCxnSpPr>
        <p:spPr>
          <a:xfrm flipH="1" flipV="1">
            <a:off x="5416731" y="4598227"/>
            <a:ext cx="2107474" cy="372203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zövegdoboz 24"/>
          <p:cNvSpPr txBox="1"/>
          <p:nvPr/>
        </p:nvSpPr>
        <p:spPr>
          <a:xfrm>
            <a:off x="6323115" y="4429292"/>
            <a:ext cx="9225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iSCSI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7" name="Szövegdoboz 36"/>
          <p:cNvSpPr txBox="1"/>
          <p:nvPr/>
        </p:nvSpPr>
        <p:spPr>
          <a:xfrm>
            <a:off x="7062947" y="3990794"/>
            <a:ext cx="9225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iSCSI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12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2502131" y="501135"/>
            <a:ext cx="71877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/>
              <a:t>Bevezetés</a:t>
            </a:r>
            <a:r>
              <a:rPr lang="en-US" sz="2800" dirty="0" smtClean="0"/>
              <a:t>: </a:t>
            </a:r>
            <a:r>
              <a:rPr lang="en-US" sz="2800" dirty="0" err="1" smtClean="0"/>
              <a:t>számítógépes</a:t>
            </a:r>
            <a:r>
              <a:rPr lang="en-US" sz="2800" dirty="0" smtClean="0"/>
              <a:t> </a:t>
            </a:r>
            <a:r>
              <a:rPr lang="en-US" sz="2800" dirty="0" err="1" smtClean="0"/>
              <a:t>adattárolás</a:t>
            </a:r>
            <a:r>
              <a:rPr lang="en-US" sz="2800" dirty="0" smtClean="0"/>
              <a:t> </a:t>
            </a:r>
            <a:r>
              <a:rPr lang="en-US" sz="2800" dirty="0" err="1" smtClean="0"/>
              <a:t>módjai</a:t>
            </a:r>
            <a:endParaRPr lang="en-US" sz="2800" dirty="0"/>
          </a:p>
        </p:txBody>
      </p:sp>
      <p:sp>
        <p:nvSpPr>
          <p:cNvPr id="5" name="Szövegdoboz 4"/>
          <p:cNvSpPr txBox="1"/>
          <p:nvPr/>
        </p:nvSpPr>
        <p:spPr>
          <a:xfrm>
            <a:off x="1645920" y="3740727"/>
            <a:ext cx="43309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Block storage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File storage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Object storage</a:t>
            </a:r>
            <a:endParaRPr lang="en-US" dirty="0"/>
          </a:p>
        </p:txBody>
      </p:sp>
      <p:sp>
        <p:nvSpPr>
          <p:cNvPr id="6" name="Szövegdoboz 5"/>
          <p:cNvSpPr txBox="1"/>
          <p:nvPr/>
        </p:nvSpPr>
        <p:spPr>
          <a:xfrm>
            <a:off x="1645920" y="2295842"/>
            <a:ext cx="5054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 </a:t>
            </a:r>
            <a:r>
              <a:rPr lang="en-US" dirty="0" err="1" smtClean="0"/>
              <a:t>számítógépes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 </a:t>
            </a:r>
            <a:r>
              <a:rPr lang="en-US" dirty="0" err="1" smtClean="0"/>
              <a:t>tárolásához</a:t>
            </a:r>
            <a:r>
              <a:rPr lang="en-US" dirty="0" smtClean="0"/>
              <a:t> </a:t>
            </a:r>
            <a:r>
              <a:rPr lang="en-US" dirty="0" err="1" smtClean="0"/>
              <a:t>használt</a:t>
            </a:r>
            <a:r>
              <a:rPr lang="en-US" dirty="0" smtClean="0"/>
              <a:t> API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54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2502131" y="501135"/>
            <a:ext cx="71877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/>
              <a:t>Bevezetés</a:t>
            </a:r>
            <a:r>
              <a:rPr lang="en-US" sz="2800" dirty="0" smtClean="0"/>
              <a:t>: </a:t>
            </a:r>
            <a:r>
              <a:rPr lang="en-US" sz="2800" dirty="0" err="1" smtClean="0"/>
              <a:t>számítógépes</a:t>
            </a:r>
            <a:r>
              <a:rPr lang="en-US" sz="2800" dirty="0" smtClean="0"/>
              <a:t> </a:t>
            </a:r>
            <a:r>
              <a:rPr lang="en-US" sz="2800" dirty="0" err="1" smtClean="0"/>
              <a:t>adattárolás</a:t>
            </a:r>
            <a:r>
              <a:rPr lang="en-US" sz="2800" dirty="0" smtClean="0"/>
              <a:t> </a:t>
            </a:r>
            <a:r>
              <a:rPr lang="en-US" sz="2800" dirty="0" err="1" smtClean="0"/>
              <a:t>módjai</a:t>
            </a:r>
            <a:endParaRPr lang="en-US" sz="2800" dirty="0"/>
          </a:p>
        </p:txBody>
      </p:sp>
      <p:sp>
        <p:nvSpPr>
          <p:cNvPr id="2" name="Szövegdoboz 1"/>
          <p:cNvSpPr txBox="1"/>
          <p:nvPr/>
        </p:nvSpPr>
        <p:spPr>
          <a:xfrm>
            <a:off x="1375757" y="1231968"/>
            <a:ext cx="2477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Block storage:</a:t>
            </a:r>
          </a:p>
        </p:txBody>
      </p:sp>
      <p:sp>
        <p:nvSpPr>
          <p:cNvPr id="3" name="Téglalap 2"/>
          <p:cNvSpPr/>
          <p:nvPr/>
        </p:nvSpPr>
        <p:spPr>
          <a:xfrm>
            <a:off x="1645919" y="2618508"/>
            <a:ext cx="1446414" cy="4405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0. block</a:t>
            </a:r>
            <a:endParaRPr lang="en-US" dirty="0"/>
          </a:p>
        </p:txBody>
      </p:sp>
      <p:sp>
        <p:nvSpPr>
          <p:cNvPr id="6" name="Téglalap 5"/>
          <p:cNvSpPr/>
          <p:nvPr/>
        </p:nvSpPr>
        <p:spPr>
          <a:xfrm>
            <a:off x="3092333" y="2618507"/>
            <a:ext cx="1446414" cy="4405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1. block</a:t>
            </a:r>
            <a:endParaRPr lang="en-US" dirty="0"/>
          </a:p>
        </p:txBody>
      </p:sp>
      <p:sp>
        <p:nvSpPr>
          <p:cNvPr id="7" name="Téglalap 6"/>
          <p:cNvSpPr/>
          <p:nvPr/>
        </p:nvSpPr>
        <p:spPr>
          <a:xfrm>
            <a:off x="4538747" y="2618506"/>
            <a:ext cx="1446414" cy="4405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2. block</a:t>
            </a:r>
            <a:endParaRPr lang="en-US" dirty="0"/>
          </a:p>
        </p:txBody>
      </p:sp>
      <p:sp>
        <p:nvSpPr>
          <p:cNvPr id="8" name="Téglalap 7"/>
          <p:cNvSpPr/>
          <p:nvPr/>
        </p:nvSpPr>
        <p:spPr>
          <a:xfrm>
            <a:off x="5985161" y="2618506"/>
            <a:ext cx="1446414" cy="4405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3. block</a:t>
            </a:r>
            <a:endParaRPr lang="en-US" dirty="0"/>
          </a:p>
        </p:txBody>
      </p:sp>
      <p:sp>
        <p:nvSpPr>
          <p:cNvPr id="9" name="Téglalap 8"/>
          <p:cNvSpPr/>
          <p:nvPr/>
        </p:nvSpPr>
        <p:spPr>
          <a:xfrm>
            <a:off x="7431575" y="2618506"/>
            <a:ext cx="1446414" cy="4405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4. block</a:t>
            </a:r>
            <a:endParaRPr lang="en-US" dirty="0"/>
          </a:p>
        </p:txBody>
      </p:sp>
      <p:sp>
        <p:nvSpPr>
          <p:cNvPr id="10" name="Téglalap 9"/>
          <p:cNvSpPr/>
          <p:nvPr/>
        </p:nvSpPr>
        <p:spPr>
          <a:xfrm>
            <a:off x="8877989" y="2618506"/>
            <a:ext cx="1446414" cy="4405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5. block</a:t>
            </a:r>
            <a:endParaRPr lang="en-US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1334192" y="1882678"/>
            <a:ext cx="4148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Blokkok</a:t>
            </a:r>
            <a:r>
              <a:rPr lang="en-US" dirty="0" smtClean="0"/>
              <a:t> </a:t>
            </a:r>
            <a:r>
              <a:rPr lang="en-US" dirty="0" err="1" smtClean="0"/>
              <a:t>olvasása</a:t>
            </a:r>
            <a:r>
              <a:rPr lang="en-US" dirty="0" smtClean="0"/>
              <a:t>/</a:t>
            </a:r>
            <a:r>
              <a:rPr lang="en-US" dirty="0" err="1" smtClean="0"/>
              <a:t>írása</a:t>
            </a:r>
            <a:endParaRPr lang="en-US" dirty="0"/>
          </a:p>
        </p:txBody>
      </p:sp>
      <p:cxnSp>
        <p:nvCxnSpPr>
          <p:cNvPr id="13" name="Egyenes összekötő nyíllal 12"/>
          <p:cNvCxnSpPr/>
          <p:nvPr/>
        </p:nvCxnSpPr>
        <p:spPr>
          <a:xfrm>
            <a:off x="1645919" y="3308466"/>
            <a:ext cx="1446413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doboz 13"/>
          <p:cNvSpPr txBox="1"/>
          <p:nvPr/>
        </p:nvSpPr>
        <p:spPr>
          <a:xfrm>
            <a:off x="1645919" y="3499454"/>
            <a:ext cx="13050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Blocksize</a:t>
            </a:r>
            <a:r>
              <a:rPr lang="en-US" sz="1400" dirty="0" smtClean="0"/>
              <a:t> (pl. 512b, 4KB)</a:t>
            </a:r>
            <a:endParaRPr lang="en-US" sz="1400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698265" y="4036668"/>
            <a:ext cx="595191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Példák</a:t>
            </a:r>
            <a:r>
              <a:rPr lang="en-US" sz="1600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 smtClean="0"/>
              <a:t>Fizikai</a:t>
            </a:r>
            <a:r>
              <a:rPr lang="en-US" sz="1600" dirty="0" smtClean="0"/>
              <a:t> </a:t>
            </a:r>
            <a:r>
              <a:rPr lang="en-US" sz="1600" dirty="0" err="1" smtClean="0"/>
              <a:t>adattároló</a:t>
            </a:r>
            <a:r>
              <a:rPr lang="en-US" sz="1600" dirty="0" smtClean="0"/>
              <a:t> </a:t>
            </a:r>
            <a:r>
              <a:rPr lang="en-US" sz="1600" dirty="0" err="1" smtClean="0"/>
              <a:t>eszközök</a:t>
            </a:r>
            <a:r>
              <a:rPr lang="en-US" sz="1600" dirty="0" smtClean="0"/>
              <a:t> </a:t>
            </a:r>
            <a:r>
              <a:rPr lang="en-US" sz="1600" dirty="0" err="1" smtClean="0"/>
              <a:t>többsége</a:t>
            </a:r>
            <a:endParaRPr lang="en-US" sz="16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HDD, SSD, </a:t>
            </a:r>
            <a:r>
              <a:rPr lang="en-US" sz="1600" dirty="0" err="1" smtClean="0"/>
              <a:t>pendrive</a:t>
            </a:r>
            <a:endParaRPr lang="en-US" sz="16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SCSI, SATA, </a:t>
            </a:r>
            <a:r>
              <a:rPr lang="en-US" sz="1600" dirty="0" err="1" smtClean="0"/>
              <a:t>usb</a:t>
            </a:r>
            <a:r>
              <a:rPr lang="en-US" sz="1600" dirty="0" smtClean="0"/>
              <a:t> mass storage </a:t>
            </a:r>
            <a:r>
              <a:rPr lang="en-US" sz="1600" dirty="0" err="1" smtClean="0"/>
              <a:t>protokollok</a:t>
            </a:r>
            <a:r>
              <a:rPr lang="en-US" sz="1600" dirty="0" smtClean="0"/>
              <a:t> mind block </a:t>
            </a:r>
            <a:r>
              <a:rPr lang="en-US" sz="1600" dirty="0" err="1" smtClean="0"/>
              <a:t>alapúak</a:t>
            </a:r>
            <a:endParaRPr lang="en-US" sz="16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LBA </a:t>
            </a:r>
            <a:r>
              <a:rPr lang="en-US" sz="1600" dirty="0" err="1" smtClean="0"/>
              <a:t>séma</a:t>
            </a:r>
            <a:r>
              <a:rPr lang="en-US" sz="1600" dirty="0" smtClean="0"/>
              <a:t> </a:t>
            </a:r>
            <a:r>
              <a:rPr lang="en-US" sz="1600" dirty="0" err="1" smtClean="0"/>
              <a:t>manapság</a:t>
            </a:r>
            <a:r>
              <a:rPr lang="en-US" sz="1600" dirty="0" smtClean="0"/>
              <a:t> a CHS </a:t>
            </a:r>
            <a:r>
              <a:rPr lang="en-US" sz="1600" dirty="0" err="1" smtClean="0"/>
              <a:t>helyett</a:t>
            </a: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 smtClean="0"/>
              <a:t>Fizikai</a:t>
            </a:r>
            <a:r>
              <a:rPr lang="en-US" sz="1600" dirty="0" smtClean="0"/>
              <a:t> </a:t>
            </a:r>
            <a:r>
              <a:rPr lang="en-US" sz="1600" dirty="0" err="1" smtClean="0"/>
              <a:t>adattárolókból</a:t>
            </a:r>
            <a:r>
              <a:rPr lang="en-US" sz="1600" dirty="0" smtClean="0"/>
              <a:t> </a:t>
            </a:r>
            <a:r>
              <a:rPr lang="en-US" sz="1600" dirty="0" err="1" smtClean="0"/>
              <a:t>alkotott</a:t>
            </a:r>
            <a:r>
              <a:rPr lang="en-US" sz="1600" dirty="0" smtClean="0"/>
              <a:t> </a:t>
            </a:r>
            <a:r>
              <a:rPr lang="en-US" sz="1600" dirty="0" err="1" smtClean="0"/>
              <a:t>logikai</a:t>
            </a:r>
            <a:r>
              <a:rPr lang="en-US" sz="1600" dirty="0" smtClean="0"/>
              <a:t> block device-ok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Hardware/software RAID (pl. Linux md </a:t>
            </a:r>
            <a:r>
              <a:rPr lang="en-US" sz="1600" dirty="0" err="1" smtClean="0"/>
              <a:t>eszközök</a:t>
            </a:r>
            <a:r>
              <a:rPr lang="en-US" sz="1600" dirty="0" smtClean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Linux device mapper (/dev/</a:t>
            </a:r>
            <a:r>
              <a:rPr lang="en-US" sz="1600" dirty="0" err="1" smtClean="0"/>
              <a:t>dm</a:t>
            </a:r>
            <a:r>
              <a:rPr lang="en-US" sz="1600" dirty="0" smtClean="0"/>
              <a:t>-* </a:t>
            </a:r>
            <a:r>
              <a:rPr lang="en-US" sz="1600" dirty="0" err="1" smtClean="0"/>
              <a:t>eszközök</a:t>
            </a:r>
            <a:r>
              <a:rPr lang="en-US" sz="1600" dirty="0" smtClean="0"/>
              <a:t>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LVM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 err="1" smtClean="0"/>
              <a:t>Titkosított</a:t>
            </a:r>
            <a:r>
              <a:rPr lang="en-US" sz="1600" dirty="0" smtClean="0"/>
              <a:t> </a:t>
            </a:r>
            <a:r>
              <a:rPr lang="en-US" sz="1600" dirty="0" err="1" smtClean="0"/>
              <a:t>meghajtók</a:t>
            </a:r>
            <a:r>
              <a:rPr lang="en-US" sz="1600" dirty="0" smtClean="0"/>
              <a:t> (</a:t>
            </a:r>
            <a:r>
              <a:rPr lang="en-US" sz="1600" dirty="0" err="1" smtClean="0"/>
              <a:t>dm</a:t>
            </a:r>
            <a:r>
              <a:rPr lang="en-US" sz="1600" dirty="0" smtClean="0"/>
              <a:t>-crypt)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 </a:t>
            </a:r>
            <a:r>
              <a:rPr lang="en-US" sz="1600" dirty="0" err="1" smtClean="0"/>
              <a:t>zvol</a:t>
            </a:r>
            <a:r>
              <a:rPr lang="en-US" sz="1600" dirty="0" smtClean="0"/>
              <a:t> (ZFS </a:t>
            </a:r>
            <a:r>
              <a:rPr lang="en-US" sz="1600" dirty="0" err="1" smtClean="0"/>
              <a:t>datasetből</a:t>
            </a:r>
            <a:r>
              <a:rPr lang="en-US" sz="1600" dirty="0" smtClean="0"/>
              <a:t> </a:t>
            </a:r>
            <a:r>
              <a:rPr lang="en-US" sz="1600" dirty="0" err="1" smtClean="0"/>
              <a:t>alkotott</a:t>
            </a:r>
            <a:r>
              <a:rPr lang="en-US" sz="1600" dirty="0" smtClean="0"/>
              <a:t> block device) is </a:t>
            </a:r>
            <a:r>
              <a:rPr lang="en-US" sz="1600" dirty="0" err="1" smtClean="0"/>
              <a:t>ilyen</a:t>
            </a:r>
            <a:endParaRPr lang="en-US" sz="1600" dirty="0"/>
          </a:p>
        </p:txBody>
      </p:sp>
      <p:sp>
        <p:nvSpPr>
          <p:cNvPr id="17" name="Szövegdoboz 16"/>
          <p:cNvSpPr txBox="1"/>
          <p:nvPr/>
        </p:nvSpPr>
        <p:spPr>
          <a:xfrm>
            <a:off x="7227912" y="4131426"/>
            <a:ext cx="474656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Példák</a:t>
            </a:r>
            <a:r>
              <a:rPr lang="en-US" sz="1600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 smtClean="0"/>
              <a:t>Fizikai</a:t>
            </a:r>
            <a:r>
              <a:rPr lang="en-US" sz="1600" dirty="0" smtClean="0"/>
              <a:t> </a:t>
            </a:r>
            <a:r>
              <a:rPr lang="en-US" sz="1600" dirty="0" err="1" smtClean="0"/>
              <a:t>adattároló</a:t>
            </a:r>
            <a:r>
              <a:rPr lang="en-US" sz="1600" dirty="0" smtClean="0"/>
              <a:t> </a:t>
            </a:r>
            <a:r>
              <a:rPr lang="en-US" sz="1600" dirty="0" err="1" smtClean="0"/>
              <a:t>eszköz</a:t>
            </a:r>
            <a:r>
              <a:rPr lang="en-US" sz="1600" dirty="0" smtClean="0"/>
              <a:t> </a:t>
            </a:r>
            <a:r>
              <a:rPr lang="en-US" sz="1600" dirty="0" err="1" smtClean="0"/>
              <a:t>protokollok</a:t>
            </a:r>
            <a:r>
              <a:rPr lang="en-US" sz="1600" dirty="0" smtClean="0"/>
              <a:t> IP/Ethernet </a:t>
            </a:r>
            <a:r>
              <a:rPr lang="en-US" sz="1600" dirty="0" err="1" smtClean="0"/>
              <a:t>fölött</a:t>
            </a:r>
            <a:r>
              <a:rPr lang="en-US" sz="1600" dirty="0" smtClean="0"/>
              <a:t> </a:t>
            </a:r>
            <a:r>
              <a:rPr lang="en-US" sz="1600" dirty="0" err="1" smtClean="0"/>
              <a:t>működő</a:t>
            </a:r>
            <a:r>
              <a:rPr lang="en-US" sz="1600" dirty="0" smtClean="0"/>
              <a:t> </a:t>
            </a:r>
            <a:r>
              <a:rPr lang="en-US" sz="1600" dirty="0" err="1" smtClean="0"/>
              <a:t>változatai</a:t>
            </a:r>
            <a:endParaRPr lang="en-US" sz="16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Pl. iSCSI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 smtClean="0"/>
              <a:t>Elosztott</a:t>
            </a:r>
            <a:r>
              <a:rPr lang="en-US" sz="1600" dirty="0" smtClean="0"/>
              <a:t> storage </a:t>
            </a:r>
            <a:r>
              <a:rPr lang="en-US" sz="1600" dirty="0" err="1" smtClean="0"/>
              <a:t>megoldások</a:t>
            </a:r>
            <a:r>
              <a:rPr lang="en-US" sz="1600" dirty="0" smtClean="0"/>
              <a:t> </a:t>
            </a:r>
            <a:r>
              <a:rPr lang="en-US" sz="1600" dirty="0" err="1" smtClean="0"/>
              <a:t>saját</a:t>
            </a:r>
            <a:r>
              <a:rPr lang="en-US" sz="1600" dirty="0" smtClean="0"/>
              <a:t> block API-t </a:t>
            </a:r>
            <a:r>
              <a:rPr lang="en-US" sz="1600" dirty="0" err="1" smtClean="0"/>
              <a:t>biztosító</a:t>
            </a:r>
            <a:r>
              <a:rPr lang="en-US" sz="1600" dirty="0" smtClean="0"/>
              <a:t> </a:t>
            </a:r>
            <a:r>
              <a:rPr lang="en-US" sz="1600" dirty="0" err="1" smtClean="0"/>
              <a:t>protokolljai</a:t>
            </a:r>
            <a:endParaRPr lang="en-US" sz="16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CEPH RBD (RADOS block device)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3190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2502131" y="501135"/>
            <a:ext cx="71877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/>
              <a:t>Bevezetés</a:t>
            </a:r>
            <a:r>
              <a:rPr lang="en-US" sz="2800" dirty="0" smtClean="0"/>
              <a:t>: </a:t>
            </a:r>
            <a:r>
              <a:rPr lang="en-US" sz="2800" dirty="0" err="1" smtClean="0"/>
              <a:t>számítógépes</a:t>
            </a:r>
            <a:r>
              <a:rPr lang="en-US" sz="2800" dirty="0" smtClean="0"/>
              <a:t> </a:t>
            </a:r>
            <a:r>
              <a:rPr lang="en-US" sz="2800" dirty="0" err="1" smtClean="0"/>
              <a:t>adattárolás</a:t>
            </a:r>
            <a:r>
              <a:rPr lang="en-US" sz="2800" dirty="0" smtClean="0"/>
              <a:t> </a:t>
            </a:r>
            <a:r>
              <a:rPr lang="en-US" sz="2800" dirty="0" err="1" smtClean="0"/>
              <a:t>módjai</a:t>
            </a:r>
            <a:endParaRPr lang="en-US" sz="2800" dirty="0"/>
          </a:p>
        </p:txBody>
      </p:sp>
      <p:sp>
        <p:nvSpPr>
          <p:cNvPr id="2" name="Szövegdoboz 1"/>
          <p:cNvSpPr txBox="1"/>
          <p:nvPr/>
        </p:nvSpPr>
        <p:spPr>
          <a:xfrm>
            <a:off x="1375757" y="1231968"/>
            <a:ext cx="2477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File storage:</a:t>
            </a:r>
          </a:p>
        </p:txBody>
      </p:sp>
      <p:sp>
        <p:nvSpPr>
          <p:cNvPr id="11" name="Szövegdoboz 10"/>
          <p:cNvSpPr txBox="1"/>
          <p:nvPr/>
        </p:nvSpPr>
        <p:spPr>
          <a:xfrm>
            <a:off x="1334192" y="1882678"/>
            <a:ext cx="63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Fájl</a:t>
            </a:r>
            <a:r>
              <a:rPr lang="en-US" dirty="0" smtClean="0"/>
              <a:t> </a:t>
            </a:r>
            <a:r>
              <a:rPr lang="en-US" dirty="0" err="1" smtClean="0"/>
              <a:t>megnyitás</a:t>
            </a:r>
            <a:r>
              <a:rPr lang="en-US" dirty="0" smtClean="0"/>
              <a:t>, </a:t>
            </a:r>
            <a:r>
              <a:rPr lang="en-US" dirty="0" err="1" smtClean="0"/>
              <a:t>bezárás</a:t>
            </a:r>
            <a:r>
              <a:rPr lang="en-US" dirty="0" smtClean="0"/>
              <a:t>, </a:t>
            </a:r>
            <a:r>
              <a:rPr lang="en-US" dirty="0" err="1" smtClean="0"/>
              <a:t>írás</a:t>
            </a:r>
            <a:r>
              <a:rPr lang="en-US" dirty="0" smtClean="0"/>
              <a:t>, </a:t>
            </a:r>
            <a:r>
              <a:rPr lang="en-US" dirty="0" err="1" smtClean="0"/>
              <a:t>olvasás</a:t>
            </a:r>
            <a:r>
              <a:rPr lang="en-US" dirty="0" smtClean="0"/>
              <a:t>, </a:t>
            </a:r>
            <a:r>
              <a:rPr lang="en-US" dirty="0" err="1" smtClean="0"/>
              <a:t>létrehozás</a:t>
            </a:r>
            <a:r>
              <a:rPr lang="en-US" dirty="0" smtClean="0"/>
              <a:t>, </a:t>
            </a:r>
            <a:r>
              <a:rPr lang="en-US" dirty="0" err="1" smtClean="0"/>
              <a:t>törlés</a:t>
            </a:r>
            <a:endParaRPr lang="en-US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731516" y="2964326"/>
            <a:ext cx="595191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Példák</a:t>
            </a:r>
            <a:r>
              <a:rPr lang="en-US" sz="1600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 smtClean="0"/>
              <a:t>Fájlrendszerek</a:t>
            </a:r>
            <a:endParaRPr lang="en-US" sz="16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 block, file, object storage </a:t>
            </a:r>
            <a:r>
              <a:rPr lang="en-US" sz="1600" dirty="0" err="1" smtClean="0"/>
              <a:t>sokszor</a:t>
            </a:r>
            <a:r>
              <a:rPr lang="en-US" sz="1600" dirty="0" smtClean="0"/>
              <a:t> </a:t>
            </a:r>
            <a:r>
              <a:rPr lang="en-US" sz="1600" dirty="0" err="1" smtClean="0"/>
              <a:t>egymásra</a:t>
            </a:r>
            <a:r>
              <a:rPr lang="en-US" sz="1600" dirty="0" smtClean="0"/>
              <a:t> van </a:t>
            </a:r>
            <a:r>
              <a:rPr lang="en-US" sz="1600" dirty="0" err="1" smtClean="0"/>
              <a:t>építve</a:t>
            </a:r>
            <a:endParaRPr lang="en-US" sz="1600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 err="1" smtClean="0"/>
              <a:t>Átlag</a:t>
            </a:r>
            <a:r>
              <a:rPr lang="en-US" sz="1600" dirty="0" smtClean="0"/>
              <a:t> FS block-</a:t>
            </a:r>
            <a:r>
              <a:rPr lang="en-US" sz="1600" dirty="0" err="1" smtClean="0"/>
              <a:t>ra</a:t>
            </a:r>
            <a:r>
              <a:rPr lang="en-US" sz="1600" dirty="0" smtClean="0"/>
              <a:t> </a:t>
            </a:r>
            <a:r>
              <a:rPr lang="en-US" sz="1600" dirty="0" err="1" smtClean="0"/>
              <a:t>épül</a:t>
            </a:r>
            <a:endParaRPr lang="en-US" sz="1600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De ZFS-</a:t>
            </a:r>
            <a:r>
              <a:rPr lang="en-US" sz="1600" dirty="0" err="1" smtClean="0"/>
              <a:t>nél</a:t>
            </a:r>
            <a:r>
              <a:rPr lang="en-US" sz="1600" dirty="0" smtClean="0"/>
              <a:t> </a:t>
            </a:r>
            <a:r>
              <a:rPr lang="en-US" sz="1600" dirty="0" err="1" smtClean="0"/>
              <a:t>közbeékelődik</a:t>
            </a:r>
            <a:r>
              <a:rPr lang="en-US" sz="1600" dirty="0" smtClean="0"/>
              <a:t> </a:t>
            </a:r>
            <a:r>
              <a:rPr lang="en-US" sz="1600" dirty="0" err="1" smtClean="0"/>
              <a:t>egy</a:t>
            </a:r>
            <a:r>
              <a:rPr lang="en-US" sz="1600" dirty="0" smtClean="0"/>
              <a:t> object layer: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block -&gt; object -&gt; file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ZFS </a:t>
            </a:r>
            <a:r>
              <a:rPr lang="en-US" sz="1600" dirty="0" err="1" smtClean="0"/>
              <a:t>zvol</a:t>
            </a:r>
            <a:r>
              <a:rPr lang="en-US" sz="1600" dirty="0" smtClean="0"/>
              <a:t>: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Block -&gt; object -&gt; block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Ext4, </a:t>
            </a:r>
            <a:r>
              <a:rPr lang="en-US" sz="1600" dirty="0" err="1" smtClean="0"/>
              <a:t>xfs</a:t>
            </a:r>
            <a:r>
              <a:rPr lang="en-US" sz="1600" dirty="0" smtClean="0"/>
              <a:t>, </a:t>
            </a:r>
            <a:r>
              <a:rPr lang="en-US" sz="1600" dirty="0" err="1" smtClean="0"/>
              <a:t>ntfs</a:t>
            </a:r>
            <a:r>
              <a:rPr lang="en-US" sz="1600" dirty="0" smtClean="0"/>
              <a:t>, fat, </a:t>
            </a:r>
            <a:r>
              <a:rPr lang="en-US" sz="1600" dirty="0" err="1" smtClean="0"/>
              <a:t>zfs</a:t>
            </a:r>
            <a:r>
              <a:rPr lang="en-US" sz="1600" dirty="0" smtClean="0"/>
              <a:t>, </a:t>
            </a:r>
            <a:r>
              <a:rPr lang="en-US" sz="1600" dirty="0" err="1" smtClean="0"/>
              <a:t>btrfs</a:t>
            </a: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IP </a:t>
            </a:r>
            <a:r>
              <a:rPr lang="en-US" sz="1600" dirty="0" err="1" smtClean="0"/>
              <a:t>alapú</a:t>
            </a:r>
            <a:r>
              <a:rPr lang="en-US" sz="1600" dirty="0" smtClean="0"/>
              <a:t> </a:t>
            </a:r>
            <a:r>
              <a:rPr lang="en-US" sz="1600" dirty="0" err="1" smtClean="0"/>
              <a:t>fájlelérés</a:t>
            </a:r>
            <a:endParaRPr lang="en-US" sz="16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SMB, NFS, WebDAV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 smtClean="0"/>
              <a:t>Elosztott</a:t>
            </a:r>
            <a:r>
              <a:rPr lang="en-US" sz="1600" dirty="0" smtClean="0"/>
              <a:t> storage </a:t>
            </a:r>
            <a:r>
              <a:rPr lang="en-US" sz="1600" dirty="0" err="1" smtClean="0"/>
              <a:t>megoldások</a:t>
            </a:r>
            <a:r>
              <a:rPr lang="en-US" sz="1600" dirty="0" smtClean="0"/>
              <a:t> file API-ja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err="1" smtClean="0"/>
              <a:t>cephFS</a:t>
            </a:r>
            <a:r>
              <a:rPr lang="en-US" sz="1600" dirty="0" smtClean="0"/>
              <a:t>, </a:t>
            </a:r>
            <a:r>
              <a:rPr lang="en-US" sz="1600" dirty="0" err="1" smtClean="0"/>
              <a:t>glusterfs</a:t>
            </a:r>
            <a:endParaRPr lang="en-US" sz="16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err="1" smtClean="0"/>
              <a:t>Sok</a:t>
            </a:r>
            <a:r>
              <a:rPr lang="en-US" sz="1600" dirty="0" smtClean="0"/>
              <a:t> layer, mire </a:t>
            </a:r>
            <a:r>
              <a:rPr lang="en-US" sz="1600" dirty="0" err="1" smtClean="0"/>
              <a:t>eljutunk</a:t>
            </a:r>
            <a:r>
              <a:rPr lang="en-US" sz="1600" dirty="0" smtClean="0"/>
              <a:t> a </a:t>
            </a:r>
            <a:r>
              <a:rPr lang="en-US" sz="1600" dirty="0" err="1" smtClean="0"/>
              <a:t>fizikai</a:t>
            </a:r>
            <a:r>
              <a:rPr lang="en-US" sz="1600" dirty="0" smtClean="0"/>
              <a:t> </a:t>
            </a:r>
            <a:r>
              <a:rPr lang="en-US" sz="1600" dirty="0" err="1" smtClean="0"/>
              <a:t>tárolóeszközig</a:t>
            </a:r>
            <a:endParaRPr lang="en-US" sz="1600" dirty="0" smtClean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67292" y="1231968"/>
            <a:ext cx="1990725" cy="454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87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2502131" y="501135"/>
            <a:ext cx="71877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/>
              <a:t>Bevezetés</a:t>
            </a:r>
            <a:r>
              <a:rPr lang="en-US" sz="2800" dirty="0" smtClean="0"/>
              <a:t>: </a:t>
            </a:r>
            <a:r>
              <a:rPr lang="en-US" sz="2800" dirty="0" err="1" smtClean="0"/>
              <a:t>számítógépes</a:t>
            </a:r>
            <a:r>
              <a:rPr lang="en-US" sz="2800" dirty="0" smtClean="0"/>
              <a:t> </a:t>
            </a:r>
            <a:r>
              <a:rPr lang="en-US" sz="2800" dirty="0" err="1" smtClean="0"/>
              <a:t>adattárolás</a:t>
            </a:r>
            <a:r>
              <a:rPr lang="en-US" sz="2800" dirty="0" smtClean="0"/>
              <a:t> </a:t>
            </a:r>
            <a:r>
              <a:rPr lang="en-US" sz="2800" dirty="0" err="1" smtClean="0"/>
              <a:t>módjai</a:t>
            </a:r>
            <a:endParaRPr lang="en-US" sz="2800" dirty="0"/>
          </a:p>
        </p:txBody>
      </p:sp>
      <p:sp>
        <p:nvSpPr>
          <p:cNvPr id="2" name="Szövegdoboz 1"/>
          <p:cNvSpPr txBox="1"/>
          <p:nvPr/>
        </p:nvSpPr>
        <p:spPr>
          <a:xfrm>
            <a:off x="1375757" y="1231968"/>
            <a:ext cx="2477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Object storage:</a:t>
            </a:r>
          </a:p>
        </p:txBody>
      </p:sp>
      <p:sp>
        <p:nvSpPr>
          <p:cNvPr id="11" name="Szövegdoboz 10"/>
          <p:cNvSpPr txBox="1"/>
          <p:nvPr/>
        </p:nvSpPr>
        <p:spPr>
          <a:xfrm>
            <a:off x="1370214" y="1785802"/>
            <a:ext cx="472578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Unstructured data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err="1" smtClean="0"/>
              <a:t>Általában</a:t>
            </a:r>
            <a:r>
              <a:rPr lang="en-US" sz="1600" dirty="0" smtClean="0"/>
              <a:t> </a:t>
            </a:r>
            <a:r>
              <a:rPr lang="en-US" sz="1600" dirty="0" err="1" smtClean="0"/>
              <a:t>csak</a:t>
            </a:r>
            <a:r>
              <a:rPr lang="en-US" sz="1600" dirty="0" smtClean="0"/>
              <a:t> </a:t>
            </a:r>
            <a:r>
              <a:rPr lang="en-US" sz="1600" dirty="0" err="1" smtClean="0"/>
              <a:t>egy</a:t>
            </a:r>
            <a:r>
              <a:rPr lang="en-US" sz="1600" dirty="0" smtClean="0"/>
              <a:t> UUID </a:t>
            </a:r>
            <a:r>
              <a:rPr lang="en-US" sz="1600" dirty="0" err="1" smtClean="0"/>
              <a:t>az</a:t>
            </a:r>
            <a:r>
              <a:rPr lang="en-US" sz="1600" dirty="0" smtClean="0"/>
              <a:t> </a:t>
            </a:r>
            <a:r>
              <a:rPr lang="en-US" sz="1600" dirty="0" err="1" smtClean="0"/>
              <a:t>objectek</a:t>
            </a:r>
            <a:r>
              <a:rPr lang="en-US" sz="1600" dirty="0" smtClean="0"/>
              <a:t> neve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Flat namespace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Metadata </a:t>
            </a:r>
            <a:r>
              <a:rPr lang="en-US" sz="1600" dirty="0" err="1" smtClean="0"/>
              <a:t>fontos</a:t>
            </a:r>
            <a:endParaRPr lang="en-US" sz="16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err="1" smtClean="0"/>
              <a:t>Ez</a:t>
            </a:r>
            <a:r>
              <a:rPr lang="en-US" sz="1600" dirty="0" smtClean="0"/>
              <a:t> </a:t>
            </a:r>
            <a:r>
              <a:rPr lang="en-US" sz="1600" dirty="0" err="1" smtClean="0"/>
              <a:t>által</a:t>
            </a:r>
            <a:r>
              <a:rPr lang="en-US" sz="1600" dirty="0" smtClean="0"/>
              <a:t> </a:t>
            </a:r>
            <a:r>
              <a:rPr lang="en-US" sz="1600" dirty="0" err="1" smtClean="0"/>
              <a:t>válik</a:t>
            </a:r>
            <a:r>
              <a:rPr lang="en-US" sz="1600" dirty="0" smtClean="0"/>
              <a:t> </a:t>
            </a:r>
            <a:r>
              <a:rPr lang="en-US" sz="1600" dirty="0" err="1" smtClean="0"/>
              <a:t>kereshetővé</a:t>
            </a:r>
            <a:endParaRPr lang="en-US" sz="1600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 err="1" smtClean="0"/>
              <a:t>Indexelt</a:t>
            </a:r>
            <a:r>
              <a:rPr lang="en-US" sz="1600" dirty="0" smtClean="0"/>
              <a:t>, </a:t>
            </a:r>
            <a:r>
              <a:rPr lang="en-US" sz="1600" dirty="0" err="1" smtClean="0"/>
              <a:t>erre</a:t>
            </a:r>
            <a:r>
              <a:rPr lang="en-US" sz="1600" dirty="0" smtClean="0"/>
              <a:t> van </a:t>
            </a:r>
            <a:r>
              <a:rPr lang="en-US" sz="1600" dirty="0" err="1" smtClean="0"/>
              <a:t>optimalizálva</a:t>
            </a:r>
            <a:r>
              <a:rPr lang="en-US" sz="1600" dirty="0" smtClean="0"/>
              <a:t> </a:t>
            </a:r>
            <a:r>
              <a:rPr lang="en-US" sz="1600" dirty="0" err="1" smtClean="0"/>
              <a:t>az</a:t>
            </a:r>
            <a:r>
              <a:rPr lang="en-US" sz="1600" dirty="0" smtClean="0"/>
              <a:t> object storage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Pl. </a:t>
            </a:r>
            <a:r>
              <a:rPr lang="en-US" sz="1600" dirty="0" err="1" smtClean="0"/>
              <a:t>képek</a:t>
            </a:r>
            <a:r>
              <a:rPr lang="en-US" sz="1600" dirty="0" smtClean="0"/>
              <a:t> </a:t>
            </a:r>
            <a:r>
              <a:rPr lang="en-US" sz="1600" dirty="0" err="1" smtClean="0"/>
              <a:t>gyors</a:t>
            </a:r>
            <a:r>
              <a:rPr lang="en-US" sz="1600" dirty="0" smtClean="0"/>
              <a:t> </a:t>
            </a:r>
            <a:r>
              <a:rPr lang="en-US" sz="1600" dirty="0" err="1" smtClean="0"/>
              <a:t>keresése</a:t>
            </a:r>
            <a:r>
              <a:rPr lang="en-US" sz="1600" dirty="0" smtClean="0"/>
              <a:t> </a:t>
            </a:r>
            <a:r>
              <a:rPr lang="en-US" sz="1600" dirty="0" err="1" smtClean="0"/>
              <a:t>különféle</a:t>
            </a:r>
            <a:r>
              <a:rPr lang="en-US" sz="1600" dirty="0" smtClean="0"/>
              <a:t> </a:t>
            </a:r>
            <a:r>
              <a:rPr lang="en-US" sz="1600" dirty="0" err="1" smtClean="0"/>
              <a:t>tulajdonságok</a:t>
            </a:r>
            <a:r>
              <a:rPr lang="en-US" sz="1600" dirty="0" smtClean="0"/>
              <a:t> </a:t>
            </a:r>
            <a:r>
              <a:rPr lang="en-US" sz="1600" dirty="0" err="1" smtClean="0"/>
              <a:t>alapján</a:t>
            </a:r>
            <a:endParaRPr lang="en-US" sz="1600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Background=blue, </a:t>
            </a:r>
            <a:r>
              <a:rPr lang="en-US" sz="1600" dirty="0" err="1" smtClean="0"/>
              <a:t>isThereAHuman</a:t>
            </a:r>
            <a:r>
              <a:rPr lang="en-US" sz="1600" dirty="0" smtClean="0"/>
              <a:t>=true, </a:t>
            </a:r>
            <a:r>
              <a:rPr lang="en-US" sz="1600" dirty="0" err="1" smtClean="0"/>
              <a:t>creationYear</a:t>
            </a:r>
            <a:r>
              <a:rPr lang="en-US" sz="1600" dirty="0" smtClean="0"/>
              <a:t>=2021 </a:t>
            </a:r>
            <a:r>
              <a:rPr lang="en-US" sz="1600" dirty="0" err="1" smtClean="0"/>
              <a:t>stb</a:t>
            </a:r>
            <a:r>
              <a:rPr lang="en-US" sz="1600" dirty="0" smtClean="0"/>
              <a:t>.</a:t>
            </a:r>
          </a:p>
        </p:txBody>
      </p:sp>
      <p:sp>
        <p:nvSpPr>
          <p:cNvPr id="15" name="Szövegdoboz 14"/>
          <p:cNvSpPr txBox="1"/>
          <p:nvPr/>
        </p:nvSpPr>
        <p:spPr>
          <a:xfrm>
            <a:off x="6309666" y="4071294"/>
            <a:ext cx="575210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Példák</a:t>
            </a:r>
            <a:r>
              <a:rPr lang="en-US" sz="1600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AWS S3 API, OpenStack swift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err="1" smtClean="0"/>
              <a:t>Ezek</a:t>
            </a:r>
            <a:r>
              <a:rPr lang="en-US" sz="1600" dirty="0" smtClean="0"/>
              <a:t> API-k </a:t>
            </a:r>
            <a:r>
              <a:rPr lang="en-US" sz="1600" dirty="0" err="1" smtClean="0"/>
              <a:t>sok</a:t>
            </a:r>
            <a:r>
              <a:rPr lang="en-US" sz="1600" dirty="0" smtClean="0"/>
              <a:t> </a:t>
            </a:r>
            <a:r>
              <a:rPr lang="en-US" sz="1600" dirty="0" err="1" smtClean="0"/>
              <a:t>minden</a:t>
            </a:r>
            <a:r>
              <a:rPr lang="en-US" sz="1600" dirty="0" smtClean="0"/>
              <a:t> </a:t>
            </a:r>
            <a:r>
              <a:rPr lang="en-US" sz="1600" dirty="0" err="1" smtClean="0"/>
              <a:t>implementálja</a:t>
            </a:r>
            <a:r>
              <a:rPr lang="en-US" sz="1600" dirty="0" smtClean="0"/>
              <a:t> </a:t>
            </a:r>
            <a:r>
              <a:rPr lang="en-US" sz="1600" dirty="0" err="1" smtClean="0"/>
              <a:t>őket</a:t>
            </a:r>
            <a:endParaRPr lang="en-US" sz="1600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 err="1" smtClean="0"/>
              <a:t>Az</a:t>
            </a:r>
            <a:r>
              <a:rPr lang="en-US" sz="1600" dirty="0" smtClean="0"/>
              <a:t> S3-at </a:t>
            </a:r>
            <a:r>
              <a:rPr lang="en-US" sz="1600" dirty="0" err="1" smtClean="0"/>
              <a:t>maga</a:t>
            </a:r>
            <a:r>
              <a:rPr lang="en-US" sz="1600" dirty="0" smtClean="0"/>
              <a:t> </a:t>
            </a:r>
            <a:r>
              <a:rPr lang="en-US" sz="1600" dirty="0" err="1" smtClean="0"/>
              <a:t>az</a:t>
            </a:r>
            <a:r>
              <a:rPr lang="en-US" sz="1600" smtClean="0"/>
              <a:t> Amazon </a:t>
            </a:r>
            <a:r>
              <a:rPr lang="en-US" sz="1600" dirty="0" err="1" smtClean="0"/>
              <a:t>nyújtja</a:t>
            </a:r>
            <a:r>
              <a:rPr lang="en-US" sz="1600" dirty="0" smtClean="0"/>
              <a:t> </a:t>
            </a:r>
            <a:r>
              <a:rPr lang="en-US" sz="1600" dirty="0" err="1" smtClean="0"/>
              <a:t>szolgáltatásként</a:t>
            </a: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 smtClean="0"/>
              <a:t>Legtöbb</a:t>
            </a:r>
            <a:r>
              <a:rPr lang="en-US" sz="1600" dirty="0" smtClean="0"/>
              <a:t> cloud storage </a:t>
            </a:r>
            <a:r>
              <a:rPr lang="en-US" sz="1600" dirty="0" err="1" smtClean="0"/>
              <a:t>ezt</a:t>
            </a:r>
            <a:r>
              <a:rPr lang="en-US" sz="1600" dirty="0" smtClean="0"/>
              <a:t> </a:t>
            </a:r>
            <a:r>
              <a:rPr lang="en-US" sz="1600" dirty="0" err="1" smtClean="0"/>
              <a:t>használja</a:t>
            </a:r>
            <a:r>
              <a:rPr lang="en-US" sz="1600" dirty="0" smtClean="0"/>
              <a:t> a </a:t>
            </a:r>
            <a:r>
              <a:rPr lang="en-US" sz="1600" dirty="0" err="1" smtClean="0"/>
              <a:t>háttérben</a:t>
            </a:r>
            <a:endParaRPr lang="en-US" sz="16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Google Drive (</a:t>
            </a:r>
            <a:r>
              <a:rPr lang="en-US" sz="1600" dirty="0" err="1" smtClean="0"/>
              <a:t>lásd</a:t>
            </a:r>
            <a:r>
              <a:rPr lang="en-US" sz="1600" dirty="0" smtClean="0"/>
              <a:t> </a:t>
            </a:r>
            <a:r>
              <a:rPr lang="en-US" sz="1600" dirty="0" err="1" smtClean="0"/>
              <a:t>megosztási</a:t>
            </a:r>
            <a:r>
              <a:rPr lang="en-US" sz="1600" dirty="0" smtClean="0"/>
              <a:t> </a:t>
            </a:r>
            <a:r>
              <a:rPr lang="en-US" sz="1600" dirty="0" err="1" smtClean="0"/>
              <a:t>linkek</a:t>
            </a:r>
            <a:r>
              <a:rPr lang="en-US" sz="160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 smtClean="0"/>
              <a:t>Elosztott</a:t>
            </a:r>
            <a:r>
              <a:rPr lang="en-US" sz="1600" dirty="0" smtClean="0"/>
              <a:t> storage </a:t>
            </a:r>
            <a:r>
              <a:rPr lang="en-US" sz="1600" dirty="0" err="1" smtClean="0"/>
              <a:t>megoldások</a:t>
            </a:r>
            <a:r>
              <a:rPr lang="en-US" sz="1600" dirty="0" smtClean="0"/>
              <a:t> object API-ja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CEPH </a:t>
            </a:r>
            <a:r>
              <a:rPr lang="en-US" sz="1600" dirty="0" err="1" smtClean="0"/>
              <a:t>librados</a:t>
            </a:r>
            <a:r>
              <a:rPr lang="en-US" sz="1600" dirty="0" smtClean="0"/>
              <a:t>, RGW (S3/swift)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ZFS </a:t>
            </a:r>
            <a:r>
              <a:rPr lang="en-US" sz="1600" dirty="0" err="1" smtClean="0"/>
              <a:t>belsőleg</a:t>
            </a:r>
            <a:r>
              <a:rPr lang="en-US" sz="1600" dirty="0" smtClean="0"/>
              <a:t> </a:t>
            </a:r>
            <a:r>
              <a:rPr lang="en-US" sz="1600" dirty="0" err="1" smtClean="0"/>
              <a:t>használja</a:t>
            </a:r>
            <a:r>
              <a:rPr lang="en-US" sz="1600" dirty="0" smtClean="0"/>
              <a:t>, de </a:t>
            </a:r>
            <a:r>
              <a:rPr lang="en-US" sz="1600" dirty="0" err="1" smtClean="0"/>
              <a:t>közvetlenül</a:t>
            </a:r>
            <a:r>
              <a:rPr lang="en-US" sz="1600" dirty="0" smtClean="0"/>
              <a:t> </a:t>
            </a:r>
            <a:r>
              <a:rPr lang="en-US" sz="1600" dirty="0" err="1" smtClean="0"/>
              <a:t>nem</a:t>
            </a:r>
            <a:r>
              <a:rPr lang="en-US" sz="1600" dirty="0" smtClean="0"/>
              <a:t> </a:t>
            </a:r>
            <a:r>
              <a:rPr lang="en-US" sz="1600" dirty="0" err="1" smtClean="0"/>
              <a:t>érhető</a:t>
            </a:r>
            <a:r>
              <a:rPr lang="en-US" sz="1600" dirty="0" smtClean="0"/>
              <a:t> el</a:t>
            </a: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3026" y="1231968"/>
            <a:ext cx="5012787" cy="2631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44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CEPH</a:t>
            </a:r>
            <a:endParaRPr lang="en-US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CEPH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36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2502131" y="501135"/>
            <a:ext cx="71877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CEPH</a:t>
            </a:r>
            <a:endParaRPr lang="en-US" sz="2800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9529" y="1294880"/>
            <a:ext cx="6600825" cy="4667250"/>
          </a:xfrm>
          <a:prstGeom prst="rect">
            <a:avLst/>
          </a:prstGeom>
        </p:spPr>
      </p:pic>
      <p:sp>
        <p:nvSpPr>
          <p:cNvPr id="7" name="Szövegdoboz 6"/>
          <p:cNvSpPr txBox="1"/>
          <p:nvPr/>
        </p:nvSpPr>
        <p:spPr>
          <a:xfrm>
            <a:off x="914400" y="1579418"/>
            <a:ext cx="412311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Elosztott</a:t>
            </a:r>
            <a:r>
              <a:rPr lang="en-US" dirty="0" smtClean="0"/>
              <a:t> storage </a:t>
            </a:r>
            <a:r>
              <a:rPr lang="en-US" dirty="0" err="1" smtClean="0"/>
              <a:t>megoldás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Free/open source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“</a:t>
            </a:r>
            <a:r>
              <a:rPr lang="en-US" dirty="0" err="1" smtClean="0"/>
              <a:t>sima</a:t>
            </a:r>
            <a:r>
              <a:rPr lang="en-US" dirty="0" smtClean="0"/>
              <a:t>” PC/server </a:t>
            </a:r>
            <a:r>
              <a:rPr lang="en-US" dirty="0" err="1" smtClean="0"/>
              <a:t>gépeken</a:t>
            </a:r>
            <a:r>
              <a:rPr lang="en-US" dirty="0" smtClean="0"/>
              <a:t> </a:t>
            </a:r>
            <a:r>
              <a:rPr lang="en-US" dirty="0" err="1" smtClean="0"/>
              <a:t>fut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Gyártó</a:t>
            </a:r>
            <a:r>
              <a:rPr lang="en-US" dirty="0" smtClean="0"/>
              <a:t> </a:t>
            </a:r>
            <a:r>
              <a:rPr lang="en-US" dirty="0" err="1" smtClean="0"/>
              <a:t>által</a:t>
            </a:r>
            <a:r>
              <a:rPr lang="en-US" dirty="0" smtClean="0"/>
              <a:t> </a:t>
            </a:r>
            <a:r>
              <a:rPr lang="en-US" dirty="0" err="1" smtClean="0"/>
              <a:t>szállított</a:t>
            </a:r>
            <a:r>
              <a:rPr lang="en-US" dirty="0" smtClean="0"/>
              <a:t>, </a:t>
            </a:r>
            <a:r>
              <a:rPr lang="en-US" dirty="0" err="1" smtClean="0"/>
              <a:t>kész</a:t>
            </a:r>
            <a:r>
              <a:rPr lang="en-US" dirty="0" smtClean="0"/>
              <a:t> storage-ok open source </a:t>
            </a:r>
            <a:r>
              <a:rPr lang="en-US" dirty="0" err="1" smtClean="0"/>
              <a:t>alternatívája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4-féle API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Object: </a:t>
            </a:r>
            <a:r>
              <a:rPr lang="en-US" dirty="0" err="1" smtClean="0"/>
              <a:t>Librados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Object: RGW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Block: RBD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File: CEPH FS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09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2502131" y="501135"/>
            <a:ext cx="71877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CEPH</a:t>
            </a:r>
            <a:endParaRPr lang="en-US" sz="2800" dirty="0"/>
          </a:p>
        </p:txBody>
      </p:sp>
      <p:sp>
        <p:nvSpPr>
          <p:cNvPr id="7" name="Szövegdoboz 6"/>
          <p:cNvSpPr txBox="1"/>
          <p:nvPr/>
        </p:nvSpPr>
        <p:spPr>
          <a:xfrm>
            <a:off x="7052161" y="1431035"/>
            <a:ext cx="4123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Fizikai</a:t>
            </a:r>
            <a:r>
              <a:rPr lang="en-US" dirty="0" smtClean="0"/>
              <a:t> </a:t>
            </a:r>
            <a:r>
              <a:rPr lang="en-US" dirty="0" err="1" smtClean="0"/>
              <a:t>nézet</a:t>
            </a:r>
            <a:endParaRPr lang="en-US" dirty="0"/>
          </a:p>
        </p:txBody>
      </p:sp>
      <p:sp>
        <p:nvSpPr>
          <p:cNvPr id="6" name="Szövegdoboz 5"/>
          <p:cNvSpPr txBox="1"/>
          <p:nvPr/>
        </p:nvSpPr>
        <p:spPr>
          <a:xfrm>
            <a:off x="965593" y="923902"/>
            <a:ext cx="2477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Daemonok</a:t>
            </a:r>
            <a:r>
              <a:rPr lang="en-US" dirty="0"/>
              <a:t>:</a:t>
            </a:r>
            <a:endParaRPr lang="en-US" dirty="0" smtClean="0"/>
          </a:p>
        </p:txBody>
      </p:sp>
      <p:sp>
        <p:nvSpPr>
          <p:cNvPr id="2" name="Téglalap 1"/>
          <p:cNvSpPr/>
          <p:nvPr/>
        </p:nvSpPr>
        <p:spPr>
          <a:xfrm>
            <a:off x="935379" y="1982639"/>
            <a:ext cx="914399" cy="4073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OSD.0</a:t>
            </a:r>
          </a:p>
        </p:txBody>
      </p:sp>
      <p:sp>
        <p:nvSpPr>
          <p:cNvPr id="8" name="Téglalap 7"/>
          <p:cNvSpPr/>
          <p:nvPr/>
        </p:nvSpPr>
        <p:spPr>
          <a:xfrm>
            <a:off x="2173975" y="1971996"/>
            <a:ext cx="914399" cy="4073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OSD.1</a:t>
            </a:r>
          </a:p>
        </p:txBody>
      </p:sp>
      <p:sp>
        <p:nvSpPr>
          <p:cNvPr id="9" name="Téglalap 8"/>
          <p:cNvSpPr/>
          <p:nvPr/>
        </p:nvSpPr>
        <p:spPr>
          <a:xfrm>
            <a:off x="935379" y="2763530"/>
            <a:ext cx="914399" cy="4073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OSD.2</a:t>
            </a:r>
          </a:p>
        </p:txBody>
      </p:sp>
      <p:sp>
        <p:nvSpPr>
          <p:cNvPr id="10" name="Téglalap 9"/>
          <p:cNvSpPr/>
          <p:nvPr/>
        </p:nvSpPr>
        <p:spPr>
          <a:xfrm>
            <a:off x="2173974" y="2763529"/>
            <a:ext cx="914399" cy="4073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OSD.3</a:t>
            </a:r>
          </a:p>
        </p:txBody>
      </p:sp>
      <p:sp>
        <p:nvSpPr>
          <p:cNvPr id="11" name="Téglalap 10"/>
          <p:cNvSpPr/>
          <p:nvPr/>
        </p:nvSpPr>
        <p:spPr>
          <a:xfrm>
            <a:off x="863336" y="3464570"/>
            <a:ext cx="914399" cy="40732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MON</a:t>
            </a:r>
          </a:p>
        </p:txBody>
      </p:sp>
      <p:sp>
        <p:nvSpPr>
          <p:cNvPr id="12" name="Téglalap 11"/>
          <p:cNvSpPr/>
          <p:nvPr/>
        </p:nvSpPr>
        <p:spPr>
          <a:xfrm>
            <a:off x="2173973" y="3464569"/>
            <a:ext cx="914399" cy="40732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MGR</a:t>
            </a:r>
          </a:p>
        </p:txBody>
      </p:sp>
      <p:sp>
        <p:nvSpPr>
          <p:cNvPr id="13" name="Téglalap 12"/>
          <p:cNvSpPr/>
          <p:nvPr/>
        </p:nvSpPr>
        <p:spPr>
          <a:xfrm>
            <a:off x="4256314" y="2067152"/>
            <a:ext cx="914399" cy="4073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OSD.4</a:t>
            </a:r>
          </a:p>
        </p:txBody>
      </p:sp>
      <p:sp>
        <p:nvSpPr>
          <p:cNvPr id="14" name="Téglalap 13"/>
          <p:cNvSpPr/>
          <p:nvPr/>
        </p:nvSpPr>
        <p:spPr>
          <a:xfrm>
            <a:off x="5551713" y="2001199"/>
            <a:ext cx="914399" cy="4073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OSD.5</a:t>
            </a:r>
          </a:p>
        </p:txBody>
      </p:sp>
      <p:sp>
        <p:nvSpPr>
          <p:cNvPr id="18" name="Téglalap 17"/>
          <p:cNvSpPr/>
          <p:nvPr/>
        </p:nvSpPr>
        <p:spPr>
          <a:xfrm>
            <a:off x="4198125" y="2797035"/>
            <a:ext cx="914399" cy="40732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MGR</a:t>
            </a:r>
          </a:p>
        </p:txBody>
      </p:sp>
      <p:sp>
        <p:nvSpPr>
          <p:cNvPr id="19" name="Téglalap 18"/>
          <p:cNvSpPr/>
          <p:nvPr/>
        </p:nvSpPr>
        <p:spPr>
          <a:xfrm>
            <a:off x="1709582" y="4801888"/>
            <a:ext cx="914399" cy="40732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MON</a:t>
            </a:r>
          </a:p>
        </p:txBody>
      </p:sp>
      <p:sp>
        <p:nvSpPr>
          <p:cNvPr id="20" name="Téglalap 19"/>
          <p:cNvSpPr/>
          <p:nvPr/>
        </p:nvSpPr>
        <p:spPr>
          <a:xfrm>
            <a:off x="2778033" y="4779365"/>
            <a:ext cx="914399" cy="40732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MGR</a:t>
            </a:r>
          </a:p>
        </p:txBody>
      </p:sp>
      <p:sp>
        <p:nvSpPr>
          <p:cNvPr id="3" name="Téglalap 2"/>
          <p:cNvSpPr/>
          <p:nvPr/>
        </p:nvSpPr>
        <p:spPr>
          <a:xfrm>
            <a:off x="680452" y="1481506"/>
            <a:ext cx="2635136" cy="265309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églalap 20"/>
          <p:cNvSpPr/>
          <p:nvPr/>
        </p:nvSpPr>
        <p:spPr>
          <a:xfrm>
            <a:off x="4060963" y="1481506"/>
            <a:ext cx="2610198" cy="26336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églalap 21"/>
          <p:cNvSpPr/>
          <p:nvPr/>
        </p:nvSpPr>
        <p:spPr>
          <a:xfrm>
            <a:off x="1555530" y="4245460"/>
            <a:ext cx="2136902" cy="21437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zövegdoboz 22"/>
          <p:cNvSpPr txBox="1"/>
          <p:nvPr/>
        </p:nvSpPr>
        <p:spPr>
          <a:xfrm>
            <a:off x="1480457" y="1571105"/>
            <a:ext cx="1297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host1</a:t>
            </a:r>
            <a:endParaRPr lang="en-US" dirty="0"/>
          </a:p>
        </p:txBody>
      </p:sp>
      <p:sp>
        <p:nvSpPr>
          <p:cNvPr id="24" name="Szövegdoboz 23"/>
          <p:cNvSpPr txBox="1"/>
          <p:nvPr/>
        </p:nvSpPr>
        <p:spPr>
          <a:xfrm>
            <a:off x="4827123" y="1571105"/>
            <a:ext cx="1297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host2</a:t>
            </a:r>
            <a:endParaRPr lang="en-US" dirty="0"/>
          </a:p>
        </p:txBody>
      </p:sp>
      <p:sp>
        <p:nvSpPr>
          <p:cNvPr id="25" name="Szövegdoboz 24"/>
          <p:cNvSpPr txBox="1"/>
          <p:nvPr/>
        </p:nvSpPr>
        <p:spPr>
          <a:xfrm>
            <a:off x="2205771" y="4347612"/>
            <a:ext cx="1297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host3</a:t>
            </a:r>
            <a:endParaRPr lang="en-US" dirty="0"/>
          </a:p>
        </p:txBody>
      </p:sp>
      <p:sp>
        <p:nvSpPr>
          <p:cNvPr id="26" name="Téglalap 25"/>
          <p:cNvSpPr/>
          <p:nvPr/>
        </p:nvSpPr>
        <p:spPr>
          <a:xfrm>
            <a:off x="4369923" y="5552805"/>
            <a:ext cx="914399" cy="407323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CLIENT</a:t>
            </a:r>
          </a:p>
        </p:txBody>
      </p:sp>
      <p:sp>
        <p:nvSpPr>
          <p:cNvPr id="27" name="Téglalap 26"/>
          <p:cNvSpPr/>
          <p:nvPr/>
        </p:nvSpPr>
        <p:spPr>
          <a:xfrm>
            <a:off x="5551713" y="4591541"/>
            <a:ext cx="914399" cy="407323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CLIENT</a:t>
            </a:r>
          </a:p>
        </p:txBody>
      </p:sp>
      <p:sp>
        <p:nvSpPr>
          <p:cNvPr id="28" name="Téglalap 27"/>
          <p:cNvSpPr/>
          <p:nvPr/>
        </p:nvSpPr>
        <p:spPr>
          <a:xfrm>
            <a:off x="5399509" y="4347613"/>
            <a:ext cx="1228107" cy="8390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églalap 28"/>
          <p:cNvSpPr/>
          <p:nvPr/>
        </p:nvSpPr>
        <p:spPr>
          <a:xfrm>
            <a:off x="4190209" y="5336928"/>
            <a:ext cx="1228107" cy="8390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81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2502131" y="501135"/>
            <a:ext cx="71877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CEPH</a:t>
            </a:r>
            <a:endParaRPr lang="en-US" sz="2800" dirty="0"/>
          </a:p>
        </p:txBody>
      </p:sp>
      <p:sp>
        <p:nvSpPr>
          <p:cNvPr id="7" name="Szövegdoboz 6"/>
          <p:cNvSpPr txBox="1"/>
          <p:nvPr/>
        </p:nvSpPr>
        <p:spPr>
          <a:xfrm>
            <a:off x="7052161" y="1431035"/>
            <a:ext cx="412311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Logikai</a:t>
            </a:r>
            <a:r>
              <a:rPr lang="en-US" dirty="0" smtClean="0"/>
              <a:t> </a:t>
            </a:r>
            <a:r>
              <a:rPr lang="en-US" dirty="0" err="1" smtClean="0"/>
              <a:t>nézet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Mindenki</a:t>
            </a:r>
            <a:r>
              <a:rPr lang="en-US" dirty="0" smtClean="0"/>
              <a:t> </a:t>
            </a:r>
            <a:r>
              <a:rPr lang="en-US" dirty="0" err="1" smtClean="0"/>
              <a:t>mindenkivel</a:t>
            </a:r>
            <a:r>
              <a:rPr lang="en-US" dirty="0" smtClean="0"/>
              <a:t> </a:t>
            </a:r>
            <a:r>
              <a:rPr lang="en-US" dirty="0" err="1" smtClean="0"/>
              <a:t>kommunikál</a:t>
            </a:r>
            <a:endParaRPr lang="en-US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Egy</a:t>
            </a:r>
            <a:r>
              <a:rPr lang="en-US" dirty="0" smtClean="0"/>
              <a:t> </a:t>
            </a:r>
            <a:r>
              <a:rPr lang="en-US" dirty="0" err="1" smtClean="0"/>
              <a:t>hoston</a:t>
            </a:r>
            <a:r>
              <a:rPr lang="en-US" dirty="0" smtClean="0"/>
              <a:t> </a:t>
            </a:r>
            <a:r>
              <a:rPr lang="en-US" dirty="0" err="1" smtClean="0"/>
              <a:t>levők</a:t>
            </a:r>
            <a:r>
              <a:rPr lang="en-US" dirty="0" smtClean="0"/>
              <a:t> </a:t>
            </a:r>
            <a:r>
              <a:rPr lang="en-US" dirty="0" err="1" smtClean="0"/>
              <a:t>loopbackon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Nincs</a:t>
            </a:r>
            <a:r>
              <a:rPr lang="en-US" dirty="0" smtClean="0"/>
              <a:t> </a:t>
            </a:r>
            <a:r>
              <a:rPr lang="en-US" dirty="0" err="1" smtClean="0"/>
              <a:t>szerepe</a:t>
            </a:r>
            <a:r>
              <a:rPr lang="en-US" dirty="0" smtClean="0"/>
              <a:t> a host </a:t>
            </a:r>
            <a:r>
              <a:rPr lang="en-US" dirty="0" err="1" smtClean="0"/>
              <a:t>határoknak</a:t>
            </a:r>
            <a:r>
              <a:rPr lang="en-US" dirty="0" smtClean="0"/>
              <a:t> </a:t>
            </a:r>
            <a:r>
              <a:rPr lang="en-US" dirty="0" err="1" smtClean="0"/>
              <a:t>optimalizáción</a:t>
            </a:r>
            <a:r>
              <a:rPr lang="en-US" dirty="0" smtClean="0"/>
              <a:t> </a:t>
            </a:r>
            <a:r>
              <a:rPr lang="en-US" dirty="0" err="1" smtClean="0"/>
              <a:t>kívül</a:t>
            </a:r>
            <a:endParaRPr lang="en-US" dirty="0"/>
          </a:p>
        </p:txBody>
      </p:sp>
      <p:sp>
        <p:nvSpPr>
          <p:cNvPr id="6" name="Szövegdoboz 5"/>
          <p:cNvSpPr txBox="1"/>
          <p:nvPr/>
        </p:nvSpPr>
        <p:spPr>
          <a:xfrm>
            <a:off x="965593" y="923902"/>
            <a:ext cx="2477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Daemonok</a:t>
            </a:r>
            <a:r>
              <a:rPr lang="en-US" dirty="0"/>
              <a:t>:</a:t>
            </a:r>
            <a:endParaRPr lang="en-US" dirty="0" smtClean="0"/>
          </a:p>
        </p:txBody>
      </p:sp>
      <p:sp>
        <p:nvSpPr>
          <p:cNvPr id="2" name="Téglalap 1"/>
          <p:cNvSpPr/>
          <p:nvPr/>
        </p:nvSpPr>
        <p:spPr>
          <a:xfrm>
            <a:off x="935379" y="1982639"/>
            <a:ext cx="914399" cy="4073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OSD.0</a:t>
            </a:r>
          </a:p>
        </p:txBody>
      </p:sp>
      <p:sp>
        <p:nvSpPr>
          <p:cNvPr id="8" name="Téglalap 7"/>
          <p:cNvSpPr/>
          <p:nvPr/>
        </p:nvSpPr>
        <p:spPr>
          <a:xfrm>
            <a:off x="2173975" y="1971996"/>
            <a:ext cx="914399" cy="4073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OSD.1</a:t>
            </a:r>
          </a:p>
        </p:txBody>
      </p:sp>
      <p:sp>
        <p:nvSpPr>
          <p:cNvPr id="9" name="Téglalap 8"/>
          <p:cNvSpPr/>
          <p:nvPr/>
        </p:nvSpPr>
        <p:spPr>
          <a:xfrm>
            <a:off x="935379" y="2763530"/>
            <a:ext cx="914399" cy="4073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OSD.2</a:t>
            </a:r>
          </a:p>
        </p:txBody>
      </p:sp>
      <p:sp>
        <p:nvSpPr>
          <p:cNvPr id="10" name="Téglalap 9"/>
          <p:cNvSpPr/>
          <p:nvPr/>
        </p:nvSpPr>
        <p:spPr>
          <a:xfrm>
            <a:off x="2173974" y="2763529"/>
            <a:ext cx="914399" cy="4073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OSD.3</a:t>
            </a:r>
          </a:p>
        </p:txBody>
      </p:sp>
      <p:sp>
        <p:nvSpPr>
          <p:cNvPr id="11" name="Téglalap 10"/>
          <p:cNvSpPr/>
          <p:nvPr/>
        </p:nvSpPr>
        <p:spPr>
          <a:xfrm>
            <a:off x="863336" y="3464570"/>
            <a:ext cx="914399" cy="40732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MON</a:t>
            </a:r>
          </a:p>
        </p:txBody>
      </p:sp>
      <p:sp>
        <p:nvSpPr>
          <p:cNvPr id="12" name="Téglalap 11"/>
          <p:cNvSpPr/>
          <p:nvPr/>
        </p:nvSpPr>
        <p:spPr>
          <a:xfrm>
            <a:off x="2173973" y="3464569"/>
            <a:ext cx="914399" cy="40732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MGR</a:t>
            </a:r>
          </a:p>
        </p:txBody>
      </p:sp>
      <p:sp>
        <p:nvSpPr>
          <p:cNvPr id="13" name="Téglalap 12"/>
          <p:cNvSpPr/>
          <p:nvPr/>
        </p:nvSpPr>
        <p:spPr>
          <a:xfrm>
            <a:off x="4256314" y="2067152"/>
            <a:ext cx="914399" cy="4073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OSD.4</a:t>
            </a:r>
          </a:p>
        </p:txBody>
      </p:sp>
      <p:sp>
        <p:nvSpPr>
          <p:cNvPr id="14" name="Téglalap 13"/>
          <p:cNvSpPr/>
          <p:nvPr/>
        </p:nvSpPr>
        <p:spPr>
          <a:xfrm>
            <a:off x="5551713" y="2001199"/>
            <a:ext cx="914399" cy="4073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OSD.5</a:t>
            </a:r>
          </a:p>
        </p:txBody>
      </p:sp>
      <p:sp>
        <p:nvSpPr>
          <p:cNvPr id="18" name="Téglalap 17"/>
          <p:cNvSpPr/>
          <p:nvPr/>
        </p:nvSpPr>
        <p:spPr>
          <a:xfrm>
            <a:off x="4198125" y="2797035"/>
            <a:ext cx="914399" cy="40732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MGR</a:t>
            </a:r>
          </a:p>
        </p:txBody>
      </p:sp>
      <p:sp>
        <p:nvSpPr>
          <p:cNvPr id="19" name="Téglalap 18"/>
          <p:cNvSpPr/>
          <p:nvPr/>
        </p:nvSpPr>
        <p:spPr>
          <a:xfrm>
            <a:off x="1709582" y="4801888"/>
            <a:ext cx="914399" cy="40732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MON</a:t>
            </a:r>
          </a:p>
        </p:txBody>
      </p:sp>
      <p:sp>
        <p:nvSpPr>
          <p:cNvPr id="20" name="Téglalap 19"/>
          <p:cNvSpPr/>
          <p:nvPr/>
        </p:nvSpPr>
        <p:spPr>
          <a:xfrm>
            <a:off x="2778033" y="4779365"/>
            <a:ext cx="914399" cy="40732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MGR</a:t>
            </a:r>
          </a:p>
        </p:txBody>
      </p:sp>
      <p:sp>
        <p:nvSpPr>
          <p:cNvPr id="21" name="Téglalap 20"/>
          <p:cNvSpPr/>
          <p:nvPr/>
        </p:nvSpPr>
        <p:spPr>
          <a:xfrm>
            <a:off x="522514" y="1447122"/>
            <a:ext cx="6148647" cy="41873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zövegdoboz 4"/>
          <p:cNvSpPr txBox="1"/>
          <p:nvPr/>
        </p:nvSpPr>
        <p:spPr>
          <a:xfrm>
            <a:off x="2307772" y="1534575"/>
            <a:ext cx="2960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CEPH cluster</a:t>
            </a:r>
            <a:endParaRPr lang="en-US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7114902" y="3370217"/>
            <a:ext cx="452845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Daemon </a:t>
            </a:r>
            <a:r>
              <a:rPr lang="en-US" dirty="0" err="1" smtClean="0"/>
              <a:t>típusok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MON: monitor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Központi</a:t>
            </a:r>
            <a:r>
              <a:rPr lang="en-US" dirty="0" smtClean="0"/>
              <a:t> </a:t>
            </a:r>
            <a:r>
              <a:rPr lang="en-US" dirty="0" err="1" smtClean="0"/>
              <a:t>config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MGR: manager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OSD: object storage daemon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1 </a:t>
            </a:r>
            <a:r>
              <a:rPr lang="en-US" dirty="0" err="1" smtClean="0"/>
              <a:t>disk+cache</a:t>
            </a:r>
            <a:r>
              <a:rPr lang="en-US" dirty="0" smtClean="0"/>
              <a:t> – 1 OSD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CLIENT: CEPH </a:t>
            </a:r>
            <a:r>
              <a:rPr lang="en-US" dirty="0" err="1" smtClean="0"/>
              <a:t>kliens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Adminisztráció</a:t>
            </a:r>
            <a:r>
              <a:rPr lang="en-US" dirty="0" smtClean="0"/>
              <a:t>, </a:t>
            </a:r>
            <a:r>
              <a:rPr lang="en-US" dirty="0" err="1" smtClean="0"/>
              <a:t>adattárolás</a:t>
            </a:r>
            <a:endParaRPr lang="en-US" dirty="0" smtClean="0"/>
          </a:p>
        </p:txBody>
      </p:sp>
      <p:sp>
        <p:nvSpPr>
          <p:cNvPr id="26" name="Téglalap 25"/>
          <p:cNvSpPr/>
          <p:nvPr/>
        </p:nvSpPr>
        <p:spPr>
          <a:xfrm>
            <a:off x="4354287" y="4394565"/>
            <a:ext cx="914399" cy="407323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CLIENT</a:t>
            </a:r>
          </a:p>
        </p:txBody>
      </p:sp>
      <p:sp>
        <p:nvSpPr>
          <p:cNvPr id="27" name="Téglalap 26"/>
          <p:cNvSpPr/>
          <p:nvPr/>
        </p:nvSpPr>
        <p:spPr>
          <a:xfrm>
            <a:off x="5490063" y="3871892"/>
            <a:ext cx="914399" cy="407323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CLIENT</a:t>
            </a:r>
          </a:p>
        </p:txBody>
      </p:sp>
    </p:spTree>
    <p:extLst>
      <p:ext uri="{BB962C8B-B14F-4D97-AF65-F5344CB8AC3E}">
        <p14:creationId xmlns:p14="http://schemas.microsoft.com/office/powerpoint/2010/main" val="391824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596</Words>
  <Application>Microsoft Office PowerPoint</Application>
  <PresentationFormat>Szélesvásznú</PresentationFormat>
  <Paragraphs>207</Paragraphs>
  <Slides>13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Office-téma</vt:lpstr>
      <vt:lpstr>CEPH</vt:lpstr>
      <vt:lpstr>PowerPoint-bemutató</vt:lpstr>
      <vt:lpstr>PowerPoint-bemutató</vt:lpstr>
      <vt:lpstr>PowerPoint-bemutató</vt:lpstr>
      <vt:lpstr>PowerPoint-bemutató</vt:lpstr>
      <vt:lpstr>CEPH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CEPH</dc:title>
  <dc:creator>Administrator</dc:creator>
  <cp:lastModifiedBy>Administrator</cp:lastModifiedBy>
  <cp:revision>22</cp:revision>
  <dcterms:created xsi:type="dcterms:W3CDTF">2021-09-03T09:02:05Z</dcterms:created>
  <dcterms:modified xsi:type="dcterms:W3CDTF">2021-09-04T09:26:02Z</dcterms:modified>
</cp:coreProperties>
</file>